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2" r:id="rId9"/>
    <p:sldId id="268" r:id="rId10"/>
    <p:sldId id="264" r:id="rId11"/>
    <p:sldId id="265" r:id="rId12"/>
    <p:sldId id="26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alpha val="2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3"/>
              </a:solidFill>
              <a:prstDash val="solid"/>
              <a:round/>
            </a:ln>
          </a:top>
          <a:bottom>
            <a:ln w="12700" cap="flat">
              <a:solidFill>
                <a:schemeClr val="accent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44"/>
    <p:restoredTop sz="94758"/>
  </p:normalViewPr>
  <p:slideViewPr>
    <p:cSldViewPr snapToGrid="0">
      <p:cViewPr varScale="1">
        <p:scale>
          <a:sx n="72" d="100"/>
          <a:sy n="72" d="100"/>
        </p:scale>
        <p:origin x="47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62000">
              <a:srgbClr val="FFFFFF"/>
            </a:gs>
            <a:gs pos="100000">
              <a:srgbClr val="000000">
                <a:alpha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Text"/>
          <p:cNvSpPr txBox="1">
            <a:spLocks noGrp="1"/>
          </p:cNvSpPr>
          <p:nvPr>
            <p:ph type="title"/>
          </p:nvPr>
        </p:nvSpPr>
        <p:spPr>
          <a:xfrm>
            <a:off x="4419598" y="3689350"/>
            <a:ext cx="15544803" cy="4083050"/>
          </a:xfrm>
          <a:prstGeom prst="rect">
            <a:avLst/>
          </a:prstGeom>
        </p:spPr>
        <p:txBody>
          <a:bodyPr lIns="91438" tIns="91438" rIns="91438" bIns="91438"/>
          <a:lstStyle>
            <a:lvl1pPr algn="ctr" defTabSz="914400">
              <a:defRPr sz="860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91200" y="7772400"/>
            <a:ext cx="12801600" cy="5943600"/>
          </a:xfrm>
          <a:prstGeom prst="rect">
            <a:avLst/>
          </a:prstGeom>
        </p:spPr>
        <p:txBody>
          <a:bodyPr lIns="91438" tIns="91438" rIns="91438" bIns="91438" anchor="t"/>
          <a:lstStyle>
            <a:lvl1pPr marL="0" indent="0" algn="ctr" defTabSz="914400">
              <a:spcBef>
                <a:spcPts val="1500"/>
              </a:spcBef>
              <a:buSzTx/>
              <a:buNone/>
              <a:defRPr sz="6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914400">
              <a:spcBef>
                <a:spcPts val="1500"/>
              </a:spcBef>
              <a:buSzTx/>
              <a:buNone/>
              <a:defRPr sz="6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914400">
              <a:spcBef>
                <a:spcPts val="1500"/>
              </a:spcBef>
              <a:buSzTx/>
              <a:buNone/>
              <a:defRPr sz="6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914400">
              <a:spcBef>
                <a:spcPts val="1500"/>
              </a:spcBef>
              <a:buSzTx/>
              <a:buNone/>
              <a:defRPr sz="6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914400">
              <a:spcBef>
                <a:spcPts val="1500"/>
              </a:spcBef>
              <a:buSzTx/>
              <a:buNone/>
              <a:defRPr sz="6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17054" y="12835871"/>
            <a:ext cx="504546" cy="483908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Text"/>
          <p:cNvSpPr txBox="1">
            <a:spLocks noGrp="1"/>
          </p:cNvSpPr>
          <p:nvPr>
            <p:ph type="title"/>
          </p:nvPr>
        </p:nvSpPr>
        <p:spPr>
          <a:xfrm>
            <a:off x="4387451" y="625077"/>
            <a:ext cx="15609097" cy="3036095"/>
          </a:xfrm>
          <a:prstGeom prst="rect">
            <a:avLst/>
          </a:prstGeom>
        </p:spPr>
        <p:txBody>
          <a:bodyPr lIns="71436" tIns="71436" rIns="71436" bIns="71436"/>
          <a:lstStyle>
            <a:lvl1pPr algn="ctr" defTabSz="821530">
              <a:defRPr sz="110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1" y="3661171"/>
            <a:ext cx="15609097" cy="8840393"/>
          </a:xfrm>
          <a:prstGeom prst="rect">
            <a:avLst/>
          </a:prstGeom>
        </p:spPr>
        <p:txBody>
          <a:bodyPr lIns="71436" tIns="71436" rIns="71436" bIns="71436"/>
          <a:lstStyle>
            <a:lvl1pPr marL="592666" indent="-592666" defTabSz="821530"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1037165" indent="-592666" defTabSz="821530"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481665" indent="-592665" defTabSz="821530"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926165" indent="-592665" defTabSz="821530"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370665" indent="-592665" defTabSz="821530">
              <a:buSzPct val="75000"/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5814" y="13010554"/>
            <a:ext cx="494513" cy="511175"/>
          </a:xfrm>
          <a:prstGeom prst="rect">
            <a:avLst/>
          </a:prstGeom>
        </p:spPr>
        <p:txBody>
          <a:bodyPr lIns="71436" tIns="71436" rIns="71436" bIns="71436"/>
          <a:lstStyle>
            <a:lvl1pPr defTabSz="821530"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62000">
              <a:srgbClr val="FFFFFF"/>
            </a:gs>
            <a:gs pos="100000">
              <a:srgbClr val="000000">
                <a:alpha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le Text"/>
          <p:cNvSpPr txBox="1">
            <a:spLocks noGrp="1"/>
          </p:cNvSpPr>
          <p:nvPr>
            <p:ph type="title"/>
          </p:nvPr>
        </p:nvSpPr>
        <p:spPr>
          <a:xfrm>
            <a:off x="4419598" y="3689350"/>
            <a:ext cx="15544804" cy="4083050"/>
          </a:xfrm>
          <a:prstGeom prst="rect">
            <a:avLst/>
          </a:prstGeom>
        </p:spPr>
        <p:txBody>
          <a:bodyPr lIns="91437" tIns="91437" rIns="91437" bIns="91437"/>
          <a:lstStyle>
            <a:lvl1pPr algn="ctr" defTabSz="914400">
              <a:defRPr sz="860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91200" y="7772400"/>
            <a:ext cx="12801600" cy="5943600"/>
          </a:xfrm>
          <a:prstGeom prst="rect">
            <a:avLst/>
          </a:prstGeom>
        </p:spPr>
        <p:txBody>
          <a:bodyPr lIns="91437" tIns="91437" rIns="91437" bIns="91437" anchor="t"/>
          <a:lstStyle>
            <a:lvl1pPr marL="0" indent="0" algn="ctr" defTabSz="914400">
              <a:spcBef>
                <a:spcPts val="1500"/>
              </a:spcBef>
              <a:buSzTx/>
              <a:buNone/>
              <a:defRPr sz="6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914400">
              <a:spcBef>
                <a:spcPts val="1500"/>
              </a:spcBef>
              <a:buSzTx/>
              <a:buNone/>
              <a:defRPr sz="6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914400">
              <a:spcBef>
                <a:spcPts val="1500"/>
              </a:spcBef>
              <a:buSzTx/>
              <a:buNone/>
              <a:defRPr sz="6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914400">
              <a:spcBef>
                <a:spcPts val="1500"/>
              </a:spcBef>
              <a:buSzTx/>
              <a:buNone/>
              <a:defRPr sz="6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914400">
              <a:spcBef>
                <a:spcPts val="1500"/>
              </a:spcBef>
              <a:buSzTx/>
              <a:buNone/>
              <a:defRPr sz="6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17056" y="12835872"/>
            <a:ext cx="504544" cy="483906"/>
          </a:xfrm>
          <a:prstGeom prst="rect">
            <a:avLst/>
          </a:prstGeom>
        </p:spPr>
        <p:txBody>
          <a:bodyPr lIns="91437" tIns="91437" rIns="91437" bIns="91437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gradFill flip="none" rotWithShape="1">
          <a:gsLst>
            <a:gs pos="62000">
              <a:srgbClr val="FFFFFF"/>
            </a:gs>
            <a:gs pos="100000">
              <a:srgbClr val="000000">
                <a:alpha val="10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4419598" y="3689350"/>
            <a:ext cx="15544803" cy="4083050"/>
          </a:xfrm>
          <a:prstGeom prst="rect">
            <a:avLst/>
          </a:prstGeom>
        </p:spPr>
        <p:txBody>
          <a:bodyPr lIns="91438" tIns="91438" rIns="91438" bIns="91438"/>
          <a:lstStyle>
            <a:lvl1pPr algn="ctr" defTabSz="914400">
              <a:defRPr sz="8400" spc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91200" y="7772400"/>
            <a:ext cx="12801600" cy="5943600"/>
          </a:xfrm>
          <a:prstGeom prst="rect">
            <a:avLst/>
          </a:prstGeom>
        </p:spPr>
        <p:txBody>
          <a:bodyPr lIns="91438" tIns="91438" rIns="91438" bIns="91438" anchor="t"/>
          <a:lstStyle>
            <a:lvl1pPr marL="0" indent="0" algn="ctr" defTabSz="914400">
              <a:spcBef>
                <a:spcPts val="1500"/>
              </a:spcBef>
              <a:buSzTx/>
              <a:buNone/>
              <a:defRPr sz="6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0" algn="ctr" defTabSz="914400">
              <a:spcBef>
                <a:spcPts val="1500"/>
              </a:spcBef>
              <a:buSzTx/>
              <a:buNone/>
              <a:defRPr sz="6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0" algn="ctr" defTabSz="914400">
              <a:spcBef>
                <a:spcPts val="1500"/>
              </a:spcBef>
              <a:buSzTx/>
              <a:buNone/>
              <a:defRPr sz="6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0" algn="ctr" defTabSz="914400">
              <a:spcBef>
                <a:spcPts val="1500"/>
              </a:spcBef>
              <a:buSzTx/>
              <a:buNone/>
              <a:defRPr sz="6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0" algn="ctr" defTabSz="914400">
              <a:spcBef>
                <a:spcPts val="1500"/>
              </a:spcBef>
              <a:buSzTx/>
              <a:buNone/>
              <a:defRPr sz="6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9917054" y="12835871"/>
            <a:ext cx="504546" cy="483908"/>
          </a:xfrm>
          <a:prstGeom prst="rect">
            <a:avLst/>
          </a:prstGeom>
        </p:spPr>
        <p:txBody>
          <a:bodyPr lIns="91438" tIns="91438" rIns="91438" bIns="91438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6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 defTabSz="2438338">
              <a:lnSpc>
                <a:spcPct val="80000"/>
              </a:lnSpc>
              <a:defRPr sz="11000" spc="-220">
                <a:solidFill>
                  <a:srgbClr val="232323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5500" b="1"/>
            </a:lvl1pPr>
            <a:lvl2pPr marL="0" indent="457200">
              <a:spcBef>
                <a:spcPts val="0"/>
              </a:spcBef>
              <a:buSzTx/>
              <a:buNone/>
              <a:defRPr sz="5500" b="1"/>
            </a:lvl2pPr>
            <a:lvl3pPr marL="0" indent="914400">
              <a:spcBef>
                <a:spcPts val="0"/>
              </a:spcBef>
              <a:buSzTx/>
              <a:buNone/>
              <a:defRPr sz="5500" b="1"/>
            </a:lvl3pPr>
            <a:lvl4pPr marL="0" indent="1371600">
              <a:spcBef>
                <a:spcPts val="0"/>
              </a:spcBef>
              <a:buSzTx/>
              <a:buNone/>
              <a:defRPr sz="5500" b="1"/>
            </a:lvl4pPr>
            <a:lvl5pPr marL="0" indent="1828800"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</p:spPr>
        <p:txBody>
          <a:bodyPr anchor="b"/>
          <a:lstStyle>
            <a:lvl1pPr defTabSz="584200">
              <a:defRPr sz="1800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9527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533" baseline="0">
          <a:solidFill>
            <a:srgbClr val="367ACD"/>
          </a:solidFill>
          <a:uFillTx/>
          <a:latin typeface="Roboto Light"/>
          <a:ea typeface="Roboto Light"/>
          <a:cs typeface="Roboto Light"/>
          <a:sym typeface="Roboto Light"/>
        </a:defRPr>
      </a:lvl1pPr>
      <a:lvl2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533" baseline="0">
          <a:solidFill>
            <a:srgbClr val="367ACD"/>
          </a:solidFill>
          <a:uFillTx/>
          <a:latin typeface="Roboto Light"/>
          <a:ea typeface="Roboto Light"/>
          <a:cs typeface="Roboto Light"/>
          <a:sym typeface="Roboto Light"/>
        </a:defRPr>
      </a:lvl2pPr>
      <a:lvl3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533" baseline="0">
          <a:solidFill>
            <a:srgbClr val="367ACD"/>
          </a:solidFill>
          <a:uFillTx/>
          <a:latin typeface="Roboto Light"/>
          <a:ea typeface="Roboto Light"/>
          <a:cs typeface="Roboto Light"/>
          <a:sym typeface="Roboto Light"/>
        </a:defRPr>
      </a:lvl3pPr>
      <a:lvl4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533" baseline="0">
          <a:solidFill>
            <a:srgbClr val="367ACD"/>
          </a:solidFill>
          <a:uFillTx/>
          <a:latin typeface="Roboto Light"/>
          <a:ea typeface="Roboto Light"/>
          <a:cs typeface="Roboto Light"/>
          <a:sym typeface="Roboto Light"/>
        </a:defRPr>
      </a:lvl4pPr>
      <a:lvl5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533" baseline="0">
          <a:solidFill>
            <a:srgbClr val="367ACD"/>
          </a:solidFill>
          <a:uFillTx/>
          <a:latin typeface="Roboto Light"/>
          <a:ea typeface="Roboto Light"/>
          <a:cs typeface="Roboto Light"/>
          <a:sym typeface="Roboto Light"/>
        </a:defRPr>
      </a:lvl5pPr>
      <a:lvl6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533" baseline="0">
          <a:solidFill>
            <a:srgbClr val="367ACD"/>
          </a:solidFill>
          <a:uFillTx/>
          <a:latin typeface="Roboto Light"/>
          <a:ea typeface="Roboto Light"/>
          <a:cs typeface="Roboto Light"/>
          <a:sym typeface="Roboto Light"/>
        </a:defRPr>
      </a:lvl6pPr>
      <a:lvl7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533" baseline="0">
          <a:solidFill>
            <a:srgbClr val="367ACD"/>
          </a:solidFill>
          <a:uFillTx/>
          <a:latin typeface="Roboto Light"/>
          <a:ea typeface="Roboto Light"/>
          <a:cs typeface="Roboto Light"/>
          <a:sym typeface="Roboto Light"/>
        </a:defRPr>
      </a:lvl7pPr>
      <a:lvl8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533" baseline="0">
          <a:solidFill>
            <a:srgbClr val="367ACD"/>
          </a:solidFill>
          <a:uFillTx/>
          <a:latin typeface="Roboto Light"/>
          <a:ea typeface="Roboto Light"/>
          <a:cs typeface="Roboto Light"/>
          <a:sym typeface="Roboto Light"/>
        </a:defRPr>
      </a:lvl8pPr>
      <a:lvl9pPr marL="0" marR="0" indent="0" algn="l" defTabSz="2438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533" baseline="0">
          <a:solidFill>
            <a:srgbClr val="367ACD"/>
          </a:solidFill>
          <a:uFillTx/>
          <a:latin typeface="Roboto Light"/>
          <a:ea typeface="Roboto Light"/>
          <a:cs typeface="Roboto Light"/>
          <a:sym typeface="Roboto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ti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TethrLogo-Blue-RGB.png" descr="TethrLogo-Blue-RG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247" y="3617742"/>
            <a:ext cx="1840305" cy="6666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Increase agent advocacy on difficult interactions"/>
          <p:cNvSpPr txBox="1"/>
          <p:nvPr/>
        </p:nvSpPr>
        <p:spPr>
          <a:xfrm>
            <a:off x="1241602" y="8082651"/>
            <a:ext cx="8360959" cy="558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2438338">
              <a:lnSpc>
                <a:spcPct val="200000"/>
              </a:lnSpc>
              <a:defRPr sz="3200" spc="-64">
                <a:solidFill>
                  <a:srgbClr val="777A7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Increase agent advocacy on difficult interactions</a:t>
            </a:r>
          </a:p>
        </p:txBody>
      </p:sp>
      <p:sp>
        <p:nvSpPr>
          <p:cNvPr id="77" name="©2022 Tethr. All Rights Reserved."/>
          <p:cNvSpPr txBox="1"/>
          <p:nvPr/>
        </p:nvSpPr>
        <p:spPr>
          <a:xfrm>
            <a:off x="484378" y="12943057"/>
            <a:ext cx="3720593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2438338">
              <a:lnSpc>
                <a:spcPct val="200000"/>
              </a:lnSpc>
              <a:defRPr sz="2000" spc="-39">
                <a:solidFill>
                  <a:srgbClr val="B2B3B4"/>
                </a:solidFill>
                <a:latin typeface="Karla Regular Regular"/>
                <a:ea typeface="Karla Regular Regular"/>
                <a:cs typeface="Karla Regular Regular"/>
                <a:sym typeface="Karla Regular Regular"/>
              </a:defRPr>
            </a:lvl1pPr>
          </a:lstStyle>
          <a:p>
            <a:r>
              <a:rPr dirty="0"/>
              <a:t>©2022 Tethr. All Rights Reserved.</a:t>
            </a:r>
          </a:p>
        </p:txBody>
      </p:sp>
      <p:sp>
        <p:nvSpPr>
          <p:cNvPr id="78" name="Rectangle"/>
          <p:cNvSpPr/>
          <p:nvPr/>
        </p:nvSpPr>
        <p:spPr>
          <a:xfrm>
            <a:off x="1222835" y="6881137"/>
            <a:ext cx="5738984" cy="767820"/>
          </a:xfrm>
          <a:prstGeom prst="rect">
            <a:avLst/>
          </a:prstGeom>
          <a:solidFill>
            <a:srgbClr val="D8E4F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9" name="Group"/>
          <p:cNvSpPr txBox="1"/>
          <p:nvPr/>
        </p:nvSpPr>
        <p:spPr>
          <a:xfrm>
            <a:off x="1253226" y="4564195"/>
            <a:ext cx="7074662" cy="3177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 defTabSz="2438338">
              <a:lnSpc>
                <a:spcPct val="80000"/>
              </a:lnSpc>
              <a:defRPr sz="11000" spc="-22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Focal point playbook</a:t>
            </a:r>
          </a:p>
        </p:txBody>
      </p:sp>
      <p:pic>
        <p:nvPicPr>
          <p:cNvPr id="80" name="Image" descr="Image"/>
          <p:cNvPicPr>
            <a:picLocks noChangeAspect="1"/>
          </p:cNvPicPr>
          <p:nvPr/>
        </p:nvPicPr>
        <p:blipFill>
          <a:blip r:embed="rId3"/>
          <a:srcRect l="9550" t="7609" r="15220" b="19441"/>
          <a:stretch>
            <a:fillRect/>
          </a:stretch>
        </p:blipFill>
        <p:spPr>
          <a:xfrm>
            <a:off x="15503523" y="4759475"/>
            <a:ext cx="8861810" cy="5804559"/>
          </a:xfrm>
          <a:prstGeom prst="rect">
            <a:avLst/>
          </a:prstGeom>
          <a:ln w="12700">
            <a:miter lim="400000"/>
          </a:ln>
        </p:spPr>
      </p:pic>
      <p:pic>
        <p:nvPicPr>
          <p:cNvPr id="81" name="Image" descr="Image"/>
          <p:cNvPicPr>
            <a:picLocks noChangeAspect="1"/>
          </p:cNvPicPr>
          <p:nvPr/>
        </p:nvPicPr>
        <p:blipFill>
          <a:blip r:embed="rId4"/>
          <a:srcRect t="22103" b="6678"/>
          <a:stretch>
            <a:fillRect/>
          </a:stretch>
        </p:blipFill>
        <p:spPr>
          <a:xfrm>
            <a:off x="12043124" y="2503000"/>
            <a:ext cx="9085472" cy="271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bluelines1.png" descr="bluelines1.png"/>
          <p:cNvPicPr>
            <a:picLocks noChangeAspect="1"/>
          </p:cNvPicPr>
          <p:nvPr/>
        </p:nvPicPr>
        <p:blipFill>
          <a:blip r:embed="rId5"/>
          <a:srcRect t="11101" r="4396" b="11101"/>
          <a:stretch>
            <a:fillRect/>
          </a:stretch>
        </p:blipFill>
        <p:spPr>
          <a:xfrm>
            <a:off x="12699035" y="8605102"/>
            <a:ext cx="11664838" cy="3328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ecure, simple integration"/>
          <p:cNvSpPr txBox="1"/>
          <p:nvPr/>
        </p:nvSpPr>
        <p:spPr>
          <a:xfrm>
            <a:off x="10371732" y="11602963"/>
            <a:ext cx="3640535" cy="102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Secure, simple integration</a:t>
            </a:r>
          </a:p>
        </p:txBody>
      </p:sp>
      <p:sp>
        <p:nvSpPr>
          <p:cNvPr id="191" name="The platforms that you know and trust"/>
          <p:cNvSpPr txBox="1"/>
          <p:nvPr/>
        </p:nvSpPr>
        <p:spPr>
          <a:xfrm>
            <a:off x="5414855" y="11602963"/>
            <a:ext cx="3769655" cy="102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platforms that you know and trust</a:t>
            </a:r>
          </a:p>
        </p:txBody>
      </p:sp>
      <p:sp>
        <p:nvSpPr>
          <p:cNvPr id="192" name="Share insights with your favorite tools"/>
          <p:cNvSpPr txBox="1"/>
          <p:nvPr/>
        </p:nvSpPr>
        <p:spPr>
          <a:xfrm>
            <a:off x="15199490" y="11602963"/>
            <a:ext cx="4571067" cy="102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Share insights with your favorite tools</a:t>
            </a:r>
          </a:p>
        </p:txBody>
      </p:sp>
      <p:sp>
        <p:nvSpPr>
          <p:cNvPr id="193" name="Powerful integrations for transformative insights"/>
          <p:cNvSpPr txBox="1"/>
          <p:nvPr/>
        </p:nvSpPr>
        <p:spPr>
          <a:xfrm>
            <a:off x="4945126" y="826166"/>
            <a:ext cx="14493748" cy="2884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defTabSz="2438338">
              <a:lnSpc>
                <a:spcPct val="80000"/>
              </a:lnSpc>
              <a:defRPr sz="10000" spc="-2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Powerful integrations for transformative insights</a:t>
            </a:r>
          </a:p>
        </p:txBody>
      </p:sp>
      <p:sp>
        <p:nvSpPr>
          <p:cNvPr id="194" name="Line"/>
          <p:cNvSpPr/>
          <p:nvPr/>
        </p:nvSpPr>
        <p:spPr>
          <a:xfrm>
            <a:off x="2091761" y="11192449"/>
            <a:ext cx="20200478" cy="1"/>
          </a:xfrm>
          <a:prstGeom prst="line">
            <a:avLst/>
          </a:prstGeom>
          <a:ln w="38100">
            <a:solidFill>
              <a:srgbClr val="EAEAEA"/>
            </a:solidFill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2400">
                <a:solidFill>
                  <a:srgbClr val="FFFFFF"/>
                </a:solidFill>
                <a:latin typeface="Karla Regular Regular"/>
                <a:ea typeface="Karla Regular Regular"/>
                <a:cs typeface="Karla Regular Regular"/>
                <a:sym typeface="Karla Regular Regular"/>
              </a:defRPr>
            </a:pPr>
            <a:endParaRPr/>
          </a:p>
        </p:txBody>
      </p:sp>
      <p:pic>
        <p:nvPicPr>
          <p:cNvPr id="195" name="Integrations.png" descr="Integration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886" y="4227169"/>
            <a:ext cx="20650228" cy="58035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1. Record customer conversation"/>
          <p:cNvSpPr txBox="1"/>
          <p:nvPr/>
        </p:nvSpPr>
        <p:spPr>
          <a:xfrm>
            <a:off x="917133" y="5481397"/>
            <a:ext cx="4911702" cy="11534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1. Record customer conversation</a:t>
            </a:r>
          </a:p>
        </p:txBody>
      </p:sp>
      <p:sp>
        <p:nvSpPr>
          <p:cNvPr id="198" name="2. Structure recording transcript with machine learning tools"/>
          <p:cNvSpPr txBox="1"/>
          <p:nvPr/>
        </p:nvSpPr>
        <p:spPr>
          <a:xfrm>
            <a:off x="6735345" y="5348610"/>
            <a:ext cx="4915433" cy="168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2. Structure recording transcript with machine learning tools</a:t>
            </a:r>
          </a:p>
        </p:txBody>
      </p:sp>
      <p:sp>
        <p:nvSpPr>
          <p:cNvPr id="199" name="3. Tethr scores every interaction utilizing AI technology"/>
          <p:cNvSpPr txBox="1"/>
          <p:nvPr/>
        </p:nvSpPr>
        <p:spPr>
          <a:xfrm>
            <a:off x="12691571" y="5244114"/>
            <a:ext cx="4911702" cy="168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3. Tethr scores every interaction utilizing AI technology</a:t>
            </a:r>
          </a:p>
        </p:txBody>
      </p:sp>
      <p:sp>
        <p:nvSpPr>
          <p:cNvPr id="200" name="“I was just on your website trying to update my credit card information, but the billing page won’t load. So annoying!”"/>
          <p:cNvSpPr txBox="1"/>
          <p:nvPr/>
        </p:nvSpPr>
        <p:spPr>
          <a:xfrm>
            <a:off x="931048" y="9598843"/>
            <a:ext cx="4706070" cy="189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2600" i="1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“I was just on your website trying to update my credit card information, but the billing page won’t load. So annoying!”</a:t>
            </a:r>
          </a:p>
        </p:txBody>
      </p:sp>
      <p:sp>
        <p:nvSpPr>
          <p:cNvPr id="201" name="4. View clear outcomes in your dashboards &amp; digests"/>
          <p:cNvSpPr txBox="1"/>
          <p:nvPr/>
        </p:nvSpPr>
        <p:spPr>
          <a:xfrm>
            <a:off x="18644066" y="5195647"/>
            <a:ext cx="4733900" cy="16868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4. View clear outcomes in your dashboards &amp; digests</a:t>
            </a:r>
          </a:p>
        </p:txBody>
      </p:sp>
      <p:sp>
        <p:nvSpPr>
          <p:cNvPr id="202" name="How AI-based conversation intelligence works"/>
          <p:cNvSpPr txBox="1"/>
          <p:nvPr/>
        </p:nvSpPr>
        <p:spPr>
          <a:xfrm>
            <a:off x="2131345" y="1457216"/>
            <a:ext cx="20121310" cy="3041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defTabSz="2438338">
              <a:lnSpc>
                <a:spcPct val="80000"/>
              </a:lnSpc>
              <a:defRPr sz="10000" spc="-20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How AI-based conversation intelligence works</a:t>
            </a:r>
          </a:p>
        </p:txBody>
      </p:sp>
      <p:sp>
        <p:nvSpPr>
          <p:cNvPr id="203" name="Line"/>
          <p:cNvSpPr/>
          <p:nvPr/>
        </p:nvSpPr>
        <p:spPr>
          <a:xfrm>
            <a:off x="949805" y="17477882"/>
            <a:ext cx="491170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2400">
                <a:solidFill>
                  <a:srgbClr val="FFFFFF"/>
                </a:solidFill>
                <a:latin typeface="Karla Regular Regular"/>
                <a:ea typeface="Karla Regular Regular"/>
                <a:cs typeface="Karla Regular Regular"/>
                <a:sym typeface="Karla Regular Regular"/>
              </a:defRPr>
            </a:pPr>
            <a:endParaRPr/>
          </a:p>
        </p:txBody>
      </p:sp>
      <p:sp>
        <p:nvSpPr>
          <p:cNvPr id="204" name="Line"/>
          <p:cNvSpPr/>
          <p:nvPr/>
        </p:nvSpPr>
        <p:spPr>
          <a:xfrm>
            <a:off x="6737211" y="17477882"/>
            <a:ext cx="49117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2400">
                <a:solidFill>
                  <a:srgbClr val="FFFFFF"/>
                </a:solidFill>
                <a:latin typeface="Karla Regular Regular"/>
                <a:ea typeface="Karla Regular Regular"/>
                <a:cs typeface="Karla Regular Regular"/>
                <a:sym typeface="Karla Regular Regular"/>
              </a:defRPr>
            </a:pPr>
            <a:endParaRPr/>
          </a:p>
        </p:txBody>
      </p:sp>
      <p:sp>
        <p:nvSpPr>
          <p:cNvPr id="205" name="Line"/>
          <p:cNvSpPr/>
          <p:nvPr/>
        </p:nvSpPr>
        <p:spPr>
          <a:xfrm>
            <a:off x="13021964" y="17477882"/>
            <a:ext cx="491170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2400">
                <a:solidFill>
                  <a:srgbClr val="FFFFFF"/>
                </a:solidFill>
                <a:latin typeface="Karla Regular Regular"/>
                <a:ea typeface="Karla Regular Regular"/>
                <a:cs typeface="Karla Regular Regular"/>
                <a:sym typeface="Karla Regular Regular"/>
              </a:defRPr>
            </a:pPr>
            <a:endParaRPr/>
          </a:p>
        </p:txBody>
      </p:sp>
      <p:sp>
        <p:nvSpPr>
          <p:cNvPr id="206" name="Line"/>
          <p:cNvSpPr/>
          <p:nvPr/>
        </p:nvSpPr>
        <p:spPr>
          <a:xfrm>
            <a:off x="18682165" y="17477882"/>
            <a:ext cx="491170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828800">
              <a:defRPr sz="2400">
                <a:solidFill>
                  <a:srgbClr val="FFFFFF"/>
                </a:solidFill>
                <a:latin typeface="Karla Regular Regular"/>
                <a:ea typeface="Karla Regular Regular"/>
                <a:cs typeface="Karla Regular Regular"/>
                <a:sym typeface="Karla Regular Regular"/>
              </a:defRPr>
            </a:pPr>
            <a:endParaRPr/>
          </a:p>
        </p:txBody>
      </p:sp>
      <p:pic>
        <p:nvPicPr>
          <p:cNvPr id="207" name="demoline.png" descr="demoline.png"/>
          <p:cNvPicPr>
            <a:picLocks noChangeAspect="1"/>
          </p:cNvPicPr>
          <p:nvPr/>
        </p:nvPicPr>
        <p:blipFill>
          <a:blip r:embed="rId2"/>
          <a:srcRect r="55588"/>
          <a:stretch>
            <a:fillRect/>
          </a:stretch>
        </p:blipFill>
        <p:spPr>
          <a:xfrm>
            <a:off x="1419564" y="8038941"/>
            <a:ext cx="3729225" cy="1157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6384" y="11210981"/>
            <a:ext cx="1632512" cy="525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Dashboard.png" descr="Dashbo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1637" y="7908424"/>
            <a:ext cx="2927027" cy="298225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Image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38469" y="7971924"/>
            <a:ext cx="1341740" cy="937088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Line"/>
          <p:cNvSpPr/>
          <p:nvPr/>
        </p:nvSpPr>
        <p:spPr>
          <a:xfrm>
            <a:off x="20845344" y="8939816"/>
            <a:ext cx="1618999" cy="6972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043" extrusionOk="0">
                <a:moveTo>
                  <a:pt x="0" y="14960"/>
                </a:moveTo>
                <a:cubicBezTo>
                  <a:pt x="4016" y="20562"/>
                  <a:pt x="9046" y="21600"/>
                  <a:pt x="13483" y="17742"/>
                </a:cubicBezTo>
                <a:cubicBezTo>
                  <a:pt x="17210" y="14501"/>
                  <a:pt x="20149" y="8078"/>
                  <a:pt x="21600" y="0"/>
                </a:cubicBezTo>
              </a:path>
            </a:pathLst>
          </a:custGeom>
          <a:ln w="38100">
            <a:solidFill>
              <a:srgbClr val="B2B3B4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1828800">
              <a:defRPr sz="2400">
                <a:solidFill>
                  <a:srgbClr val="FFFFFF"/>
                </a:solidFill>
                <a:latin typeface="Karla Regular Regular"/>
                <a:ea typeface="Karla Regular Regular"/>
                <a:cs typeface="Karla Regular Regular"/>
                <a:sym typeface="Karla Regular Regular"/>
              </a:defRPr>
            </a:pPr>
            <a:endParaRPr/>
          </a:p>
        </p:txBody>
      </p:sp>
      <p:sp>
        <p:nvSpPr>
          <p:cNvPr id="212" name="Line"/>
          <p:cNvSpPr/>
          <p:nvPr/>
        </p:nvSpPr>
        <p:spPr>
          <a:xfrm>
            <a:off x="20008651" y="10076520"/>
            <a:ext cx="1998256" cy="10041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124" extrusionOk="0">
                <a:moveTo>
                  <a:pt x="0" y="2944"/>
                </a:moveTo>
                <a:cubicBezTo>
                  <a:pt x="6058" y="-2476"/>
                  <a:pt x="13415" y="-269"/>
                  <a:pt x="18113" y="8378"/>
                </a:cubicBezTo>
                <a:cubicBezTo>
                  <a:pt x="19757" y="11404"/>
                  <a:pt x="20954" y="15094"/>
                  <a:pt x="21600" y="19124"/>
                </a:cubicBezTo>
              </a:path>
            </a:pathLst>
          </a:custGeom>
          <a:ln w="38100">
            <a:solidFill>
              <a:srgbClr val="B2B3B4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defTabSz="1828800">
              <a:defRPr sz="2400">
                <a:solidFill>
                  <a:srgbClr val="FFFFFF"/>
                </a:solidFill>
                <a:latin typeface="Karla Regular Regular"/>
                <a:ea typeface="Karla Regular Regular"/>
                <a:cs typeface="Karla Regular Regular"/>
                <a:sym typeface="Karla Regular Regular"/>
              </a:defRPr>
            </a:pPr>
            <a:endParaRPr/>
          </a:p>
        </p:txBody>
      </p:sp>
      <p:sp>
        <p:nvSpPr>
          <p:cNvPr id="213" name="Rectangle"/>
          <p:cNvSpPr/>
          <p:nvPr/>
        </p:nvSpPr>
        <p:spPr>
          <a:xfrm>
            <a:off x="12776240" y="9699697"/>
            <a:ext cx="4701421" cy="1157686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214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93654" y="7942269"/>
            <a:ext cx="4707535" cy="3248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4580" y="7673852"/>
            <a:ext cx="5527801" cy="4584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ircle"/>
          <p:cNvSpPr/>
          <p:nvPr/>
        </p:nvSpPr>
        <p:spPr>
          <a:xfrm>
            <a:off x="1257427" y="3745641"/>
            <a:ext cx="6350062" cy="6350059"/>
          </a:xfrm>
          <a:prstGeom prst="ellipse">
            <a:avLst/>
          </a:prstGeom>
          <a:solidFill>
            <a:srgbClr val="282E3A"/>
          </a:solidFill>
          <a:ln w="12700">
            <a:miter lim="400000"/>
          </a:ln>
          <a:effectLst>
            <a:outerShdw blurRad="330200" dist="25400" dir="5400000" rotWithShape="0">
              <a:srgbClr val="000000">
                <a:alpha val="19997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Circle"/>
          <p:cNvSpPr/>
          <p:nvPr/>
        </p:nvSpPr>
        <p:spPr>
          <a:xfrm>
            <a:off x="9007047" y="3745641"/>
            <a:ext cx="6350059" cy="6350059"/>
          </a:xfrm>
          <a:prstGeom prst="ellipse">
            <a:avLst/>
          </a:prstGeom>
          <a:solidFill>
            <a:srgbClr val="282E3A"/>
          </a:solidFill>
          <a:ln w="12700">
            <a:miter lim="400000"/>
          </a:ln>
          <a:effectLst>
            <a:outerShdw blurRad="330200" dist="25400" dir="5400000" rotWithShape="0">
              <a:srgbClr val="000000">
                <a:alpha val="19997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Built for the everyday user"/>
          <p:cNvSpPr txBox="1"/>
          <p:nvPr/>
        </p:nvSpPr>
        <p:spPr>
          <a:xfrm>
            <a:off x="5338288" y="1281376"/>
            <a:ext cx="13707424" cy="131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5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Built for the everyday user.</a:t>
            </a:r>
          </a:p>
        </p:txBody>
      </p:sp>
      <p:pic>
        <p:nvPicPr>
          <p:cNvPr id="232" name="Image" descr="Image"/>
          <p:cNvPicPr>
            <a:picLocks noChangeAspect="1"/>
          </p:cNvPicPr>
          <p:nvPr/>
        </p:nvPicPr>
        <p:blipFill>
          <a:blip r:embed="rId2"/>
          <a:srcRect l="1069" t="1078" r="1078" b="619"/>
          <a:stretch>
            <a:fillRect/>
          </a:stretch>
        </p:blipFill>
        <p:spPr>
          <a:xfrm>
            <a:off x="16756423" y="3692178"/>
            <a:ext cx="6344371" cy="634439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8" h="20595" extrusionOk="0">
                <a:moveTo>
                  <a:pt x="9840" y="0"/>
                </a:moveTo>
                <a:cubicBezTo>
                  <a:pt x="7322" y="0"/>
                  <a:pt x="4803" y="1005"/>
                  <a:pt x="2882" y="3016"/>
                </a:cubicBezTo>
                <a:cubicBezTo>
                  <a:pt x="-961" y="7037"/>
                  <a:pt x="-961" y="13557"/>
                  <a:pt x="2882" y="17579"/>
                </a:cubicBezTo>
                <a:cubicBezTo>
                  <a:pt x="6724" y="21600"/>
                  <a:pt x="12954" y="21600"/>
                  <a:pt x="16796" y="17579"/>
                </a:cubicBezTo>
                <a:cubicBezTo>
                  <a:pt x="20639" y="13557"/>
                  <a:pt x="20639" y="7037"/>
                  <a:pt x="16796" y="3016"/>
                </a:cubicBezTo>
                <a:cubicBezTo>
                  <a:pt x="14875" y="1005"/>
                  <a:pt x="12358" y="0"/>
                  <a:pt x="9840" y="0"/>
                </a:cubicBezTo>
                <a:close/>
              </a:path>
            </a:pathLst>
          </a:custGeom>
          <a:ln w="12700">
            <a:miter lim="400000"/>
          </a:ln>
          <a:effectLst>
            <a:outerShdw blurRad="330200" dist="25400" dir="5400000" rotWithShape="0">
              <a:srgbClr val="000000">
                <a:alpha val="19997"/>
              </a:srgbClr>
            </a:outerShdw>
          </a:effectLst>
        </p:spPr>
      </p:pic>
      <p:sp>
        <p:nvSpPr>
          <p:cNvPr id="233" name="Instantly search millions of customer conversations"/>
          <p:cNvSpPr txBox="1"/>
          <p:nvPr/>
        </p:nvSpPr>
        <p:spPr>
          <a:xfrm>
            <a:off x="1588652" y="10628781"/>
            <a:ext cx="5735577" cy="1073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ct val="110000"/>
              </a:lnSpc>
              <a:defRPr sz="32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Instantly search millions of customer conversations</a:t>
            </a:r>
          </a:p>
        </p:txBody>
      </p:sp>
      <p:sp>
        <p:nvSpPr>
          <p:cNvPr id="234" name="Quickly build and share new dashboards and reports"/>
          <p:cNvSpPr txBox="1"/>
          <p:nvPr/>
        </p:nvSpPr>
        <p:spPr>
          <a:xfrm>
            <a:off x="9312738" y="10628781"/>
            <a:ext cx="5735898" cy="1073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ct val="110000"/>
              </a:lnSpc>
              <a:defRPr sz="32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Quickly build and share new dashboards and reports</a:t>
            </a:r>
          </a:p>
        </p:txBody>
      </p:sp>
      <p:sp>
        <p:nvSpPr>
          <p:cNvPr id="235" name="Easily  teach the machine to find new insights"/>
          <p:cNvSpPr txBox="1"/>
          <p:nvPr/>
        </p:nvSpPr>
        <p:spPr>
          <a:xfrm>
            <a:off x="17059771" y="10628781"/>
            <a:ext cx="5735577" cy="1073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defTabSz="457200">
              <a:lnSpc>
                <a:spcPct val="110000"/>
              </a:lnSpc>
              <a:defRPr sz="32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Easily  teach the machine to find new insights</a:t>
            </a:r>
          </a:p>
        </p:txBody>
      </p:sp>
      <p:pic>
        <p:nvPicPr>
          <p:cNvPr id="236" name="customer-care-dashboard.png" descr="customer-care-dashboard.png"/>
          <p:cNvPicPr>
            <a:picLocks noChangeAspect="1"/>
          </p:cNvPicPr>
          <p:nvPr/>
        </p:nvPicPr>
        <p:blipFill>
          <a:blip r:embed="rId3"/>
          <a:srcRect r="74165" b="59250"/>
          <a:stretch>
            <a:fillRect/>
          </a:stretch>
        </p:blipFill>
        <p:spPr>
          <a:xfrm>
            <a:off x="9534097" y="4355241"/>
            <a:ext cx="5823044" cy="57405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8" h="20493" extrusionOk="0">
                <a:moveTo>
                  <a:pt x="2737" y="0"/>
                </a:moveTo>
                <a:cubicBezTo>
                  <a:pt x="2276" y="341"/>
                  <a:pt x="1835" y="722"/>
                  <a:pt x="1419" y="1143"/>
                </a:cubicBezTo>
                <a:cubicBezTo>
                  <a:pt x="879" y="1691"/>
                  <a:pt x="406" y="2281"/>
                  <a:pt x="0" y="2902"/>
                </a:cubicBezTo>
                <a:lnTo>
                  <a:pt x="0" y="15415"/>
                </a:lnTo>
                <a:cubicBezTo>
                  <a:pt x="406" y="16036"/>
                  <a:pt x="879" y="16626"/>
                  <a:pt x="1419" y="17173"/>
                </a:cubicBezTo>
                <a:cubicBezTo>
                  <a:pt x="5786" y="21600"/>
                  <a:pt x="12866" y="21600"/>
                  <a:pt x="17233" y="17173"/>
                </a:cubicBezTo>
                <a:cubicBezTo>
                  <a:pt x="21600" y="12747"/>
                  <a:pt x="21600" y="5570"/>
                  <a:pt x="17233" y="1143"/>
                </a:cubicBezTo>
                <a:cubicBezTo>
                  <a:pt x="16817" y="722"/>
                  <a:pt x="16376" y="341"/>
                  <a:pt x="15915" y="0"/>
                </a:cubicBezTo>
                <a:lnTo>
                  <a:pt x="2737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7" name="Image" descr="Image"/>
          <p:cNvPicPr>
            <a:picLocks noChangeAspect="1"/>
          </p:cNvPicPr>
          <p:nvPr/>
        </p:nvPicPr>
        <p:blipFill>
          <a:blip r:embed="rId4"/>
          <a:srcRect t="1" r="41643" b="38302"/>
          <a:stretch>
            <a:fillRect/>
          </a:stretch>
        </p:blipFill>
        <p:spPr>
          <a:xfrm>
            <a:off x="1780897" y="4361193"/>
            <a:ext cx="5826501" cy="5734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09" h="20492" extrusionOk="0">
                <a:moveTo>
                  <a:pt x="2719" y="0"/>
                </a:moveTo>
                <a:cubicBezTo>
                  <a:pt x="2270" y="336"/>
                  <a:pt x="1838" y="710"/>
                  <a:pt x="1431" y="1123"/>
                </a:cubicBezTo>
                <a:cubicBezTo>
                  <a:pt x="885" y="1677"/>
                  <a:pt x="409" y="2273"/>
                  <a:pt x="0" y="2902"/>
                </a:cubicBezTo>
                <a:lnTo>
                  <a:pt x="0" y="15391"/>
                </a:lnTo>
                <a:cubicBezTo>
                  <a:pt x="409" y="16019"/>
                  <a:pt x="885" y="16616"/>
                  <a:pt x="1431" y="17169"/>
                </a:cubicBezTo>
                <a:cubicBezTo>
                  <a:pt x="5796" y="21600"/>
                  <a:pt x="12871" y="21600"/>
                  <a:pt x="17236" y="17169"/>
                </a:cubicBezTo>
                <a:cubicBezTo>
                  <a:pt x="21600" y="12738"/>
                  <a:pt x="21600" y="5554"/>
                  <a:pt x="17236" y="1123"/>
                </a:cubicBezTo>
                <a:cubicBezTo>
                  <a:pt x="16829" y="710"/>
                  <a:pt x="16397" y="336"/>
                  <a:pt x="15948" y="0"/>
                </a:cubicBezTo>
                <a:lnTo>
                  <a:pt x="2719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End goal: Train AI Agent (Nina) to successfully handle ALL non-potential sales chats and optimize agent sales conversations"/>
          <p:cNvGrpSpPr/>
          <p:nvPr/>
        </p:nvGrpSpPr>
        <p:grpSpPr>
          <a:xfrm>
            <a:off x="6779317" y="9906886"/>
            <a:ext cx="10847204" cy="2415689"/>
            <a:chOff x="0" y="0"/>
            <a:chExt cx="10847202" cy="2415687"/>
          </a:xfrm>
        </p:grpSpPr>
        <p:sp>
          <p:nvSpPr>
            <p:cNvPr id="84" name="Rectangle"/>
            <p:cNvSpPr/>
            <p:nvPr/>
          </p:nvSpPr>
          <p:spPr>
            <a:xfrm>
              <a:off x="0" y="0"/>
              <a:ext cx="10847202" cy="2415687"/>
            </a:xfrm>
            <a:prstGeom prst="roundRect">
              <a:avLst>
                <a:gd name="adj" fmla="val 0"/>
              </a:avLst>
            </a:prstGeom>
            <a:solidFill>
              <a:srgbClr val="CEF0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20000"/>
                </a:lnSpc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85" name="In our first sprint, we will start Increasing Agent Advocacy on Difficult Interactions."/>
            <p:cNvSpPr/>
            <p:nvPr/>
          </p:nvSpPr>
          <p:spPr>
            <a:xfrm>
              <a:off x="492580" y="860017"/>
              <a:ext cx="928275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7000" tIns="127000" rIns="127000" bIns="127000" numCol="1" anchor="ctr">
              <a:spAutoFit/>
            </a:bodyPr>
            <a:lstStyle/>
            <a:p>
              <a:pPr>
                <a:lnSpc>
                  <a:spcPct val="90000"/>
                </a:lnSpc>
                <a:defRPr sz="2800">
                  <a:solidFill>
                    <a:srgbClr val="5AC5A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dirty="0"/>
                <a:t>In our first sprint, we will start </a:t>
              </a:r>
              <a:r>
                <a:rPr b="1" dirty="0"/>
                <a:t>Increasing Agent Advocacy on Difficult Interactions</a:t>
              </a:r>
              <a:r>
                <a:rPr dirty="0"/>
                <a:t>.</a:t>
              </a:r>
            </a:p>
          </p:txBody>
        </p:sp>
        <p:sp>
          <p:nvSpPr>
            <p:cNvPr id="86" name="End goal: Move from XX% Advocacy rate to XX% in 4 weeks."/>
            <p:cNvSpPr/>
            <p:nvPr/>
          </p:nvSpPr>
          <p:spPr>
            <a:xfrm>
              <a:off x="122171" y="1394991"/>
              <a:ext cx="10602860" cy="64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7000" tIns="127000" rIns="127000" bIns="127000" numCol="1" anchor="ctr">
              <a:spAutoFit/>
            </a:bodyPr>
            <a:lstStyle/>
            <a:p>
              <a:pPr>
                <a:lnSpc>
                  <a:spcPct val="90000"/>
                </a:lnSpc>
                <a:defRPr sz="2800">
                  <a:solidFill>
                    <a:srgbClr val="5AC5A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r>
                <a:rPr b="1" dirty="0"/>
                <a:t>End goal:</a:t>
              </a:r>
              <a:r>
                <a:rPr dirty="0"/>
                <a:t> Move from </a:t>
              </a:r>
              <a:r>
                <a:rPr lang="en-US" b="1" dirty="0"/>
                <a:t>50</a:t>
              </a:r>
              <a:r>
                <a:rPr b="1" dirty="0"/>
                <a:t>%</a:t>
              </a:r>
              <a:r>
                <a:rPr dirty="0"/>
                <a:t> Advocacy rate to </a:t>
              </a:r>
              <a:r>
                <a:rPr lang="en-US" b="1" dirty="0"/>
                <a:t>55</a:t>
              </a:r>
              <a:r>
                <a:rPr b="1" dirty="0"/>
                <a:t>% </a:t>
              </a:r>
              <a:r>
                <a:rPr dirty="0"/>
                <a:t>in 4 weeks.</a:t>
              </a:r>
            </a:p>
          </p:txBody>
        </p:sp>
      </p:grpSp>
      <p:sp>
        <p:nvSpPr>
          <p:cNvPr id="88" name="TextBox 17"/>
          <p:cNvSpPr txBox="1"/>
          <p:nvPr/>
        </p:nvSpPr>
        <p:spPr>
          <a:xfrm>
            <a:off x="1248744" y="1308517"/>
            <a:ext cx="21886514" cy="1453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defTabSz="2438400">
              <a:defRPr sz="85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What Tethr will help us do</a:t>
            </a:r>
          </a:p>
        </p:txBody>
      </p:sp>
      <p:sp>
        <p:nvSpPr>
          <p:cNvPr id="89" name="Circle"/>
          <p:cNvSpPr/>
          <p:nvPr/>
        </p:nvSpPr>
        <p:spPr>
          <a:xfrm>
            <a:off x="3772787" y="3653171"/>
            <a:ext cx="2498057" cy="2498058"/>
          </a:xfrm>
          <a:prstGeom prst="ellipse">
            <a:avLst/>
          </a:prstGeom>
          <a:ln w="63500">
            <a:solidFill>
              <a:srgbClr val="B3B2B4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200">
                <a:solidFill>
                  <a:srgbClr val="B3B2B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/>
          </a:p>
        </p:txBody>
      </p:sp>
      <p:sp>
        <p:nvSpPr>
          <p:cNvPr id="90" name="Circle"/>
          <p:cNvSpPr/>
          <p:nvPr/>
        </p:nvSpPr>
        <p:spPr>
          <a:xfrm>
            <a:off x="8479656" y="3653171"/>
            <a:ext cx="2498057" cy="2498058"/>
          </a:xfrm>
          <a:prstGeom prst="ellipse">
            <a:avLst/>
          </a:prstGeom>
          <a:solidFill>
            <a:srgbClr val="FFFFFF"/>
          </a:solidFill>
          <a:ln w="63500">
            <a:solidFill>
              <a:srgbClr val="B3B2B4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200">
                <a:solidFill>
                  <a:srgbClr val="B3B2B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/>
          </a:p>
        </p:txBody>
      </p:sp>
      <p:sp>
        <p:nvSpPr>
          <p:cNvPr id="91" name="Circle"/>
          <p:cNvSpPr/>
          <p:nvPr/>
        </p:nvSpPr>
        <p:spPr>
          <a:xfrm>
            <a:off x="13374495" y="3653171"/>
            <a:ext cx="2498057" cy="2498058"/>
          </a:xfrm>
          <a:prstGeom prst="ellipse">
            <a:avLst/>
          </a:prstGeom>
          <a:solidFill>
            <a:srgbClr val="FFFFFF"/>
          </a:solidFill>
          <a:ln w="63500">
            <a:solidFill>
              <a:srgbClr val="B3B2B4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200">
                <a:solidFill>
                  <a:srgbClr val="B3B2B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/>
          </a:p>
        </p:txBody>
      </p:sp>
      <p:sp>
        <p:nvSpPr>
          <p:cNvPr id="92" name="Circle"/>
          <p:cNvSpPr/>
          <p:nvPr/>
        </p:nvSpPr>
        <p:spPr>
          <a:xfrm>
            <a:off x="18269331" y="3653171"/>
            <a:ext cx="2498057" cy="2498058"/>
          </a:xfrm>
          <a:prstGeom prst="ellipse">
            <a:avLst/>
          </a:prstGeom>
          <a:solidFill>
            <a:srgbClr val="FFFFFF"/>
          </a:solidFill>
          <a:ln w="63500">
            <a:solidFill>
              <a:srgbClr val="B3B2B4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700">
                <a:solidFill>
                  <a:srgbClr val="B3B2B4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93" name="TextBox 9"/>
          <p:cNvSpPr txBox="1"/>
          <p:nvPr/>
        </p:nvSpPr>
        <p:spPr>
          <a:xfrm>
            <a:off x="3354513" y="6446586"/>
            <a:ext cx="3334604" cy="1124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defTabSz="2438400">
              <a:lnSpc>
                <a:spcPct val="90000"/>
              </a:lnSpc>
              <a:defRPr sz="32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Reduce customer effort</a:t>
            </a:r>
          </a:p>
        </p:txBody>
      </p:sp>
      <p:sp>
        <p:nvSpPr>
          <p:cNvPr id="94" name="Triangle"/>
          <p:cNvSpPr/>
          <p:nvPr/>
        </p:nvSpPr>
        <p:spPr>
          <a:xfrm rot="18900000">
            <a:off x="4692408" y="4454168"/>
            <a:ext cx="658813" cy="658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2A63F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5" name="TextBox 9"/>
          <p:cNvSpPr txBox="1"/>
          <p:nvPr/>
        </p:nvSpPr>
        <p:spPr>
          <a:xfrm>
            <a:off x="7728504" y="6418560"/>
            <a:ext cx="4000360" cy="1124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defTabSz="2438400">
              <a:lnSpc>
                <a:spcPct val="90000"/>
              </a:lnSpc>
              <a:defRPr sz="32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Increase customer satisfaction</a:t>
            </a:r>
          </a:p>
        </p:txBody>
      </p:sp>
      <p:sp>
        <p:nvSpPr>
          <p:cNvPr id="96" name="TextBox 9"/>
          <p:cNvSpPr txBox="1"/>
          <p:nvPr/>
        </p:nvSpPr>
        <p:spPr>
          <a:xfrm>
            <a:off x="12294031" y="6485259"/>
            <a:ext cx="4853942" cy="1124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defTabSz="2438400">
              <a:lnSpc>
                <a:spcPct val="90000"/>
              </a:lnSpc>
              <a:spcBef>
                <a:spcPts val="600"/>
              </a:spcBef>
              <a:defRPr sz="32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Improve customer experience</a:t>
            </a:r>
          </a:p>
        </p:txBody>
      </p:sp>
      <p:sp>
        <p:nvSpPr>
          <p:cNvPr id="97" name="TextBox 9"/>
          <p:cNvSpPr txBox="1"/>
          <p:nvPr/>
        </p:nvSpPr>
        <p:spPr>
          <a:xfrm>
            <a:off x="17489994" y="6446586"/>
            <a:ext cx="4056729" cy="1124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defTabSz="2438400">
              <a:lnSpc>
                <a:spcPct val="90000"/>
              </a:lnSpc>
              <a:spcBef>
                <a:spcPts val="600"/>
              </a:spcBef>
              <a:defRPr sz="32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Upgrade coaching programs</a:t>
            </a:r>
          </a:p>
        </p:txBody>
      </p:sp>
      <p:sp>
        <p:nvSpPr>
          <p:cNvPr id="98" name="Triangle"/>
          <p:cNvSpPr/>
          <p:nvPr/>
        </p:nvSpPr>
        <p:spPr>
          <a:xfrm rot="18900000">
            <a:off x="19155302" y="4701509"/>
            <a:ext cx="715741" cy="715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C5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99" name="Triangle"/>
          <p:cNvSpPr/>
          <p:nvPr/>
        </p:nvSpPr>
        <p:spPr>
          <a:xfrm rot="18900000">
            <a:off x="14265651" y="4701509"/>
            <a:ext cx="715742" cy="715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C5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0" name="Triangle"/>
          <p:cNvSpPr/>
          <p:nvPr/>
        </p:nvSpPr>
        <p:spPr>
          <a:xfrm rot="18900000">
            <a:off x="9370814" y="4701509"/>
            <a:ext cx="715741" cy="715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C5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01" name="Line"/>
          <p:cNvSpPr/>
          <p:nvPr/>
        </p:nvSpPr>
        <p:spPr>
          <a:xfrm>
            <a:off x="4002088" y="8793957"/>
            <a:ext cx="16379822" cy="1"/>
          </a:xfrm>
          <a:prstGeom prst="line">
            <a:avLst/>
          </a:prstGeom>
          <a:ln w="50800" cap="rnd">
            <a:solidFill>
              <a:srgbClr val="B3B2B4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2" name="Line"/>
          <p:cNvSpPr/>
          <p:nvPr/>
        </p:nvSpPr>
        <p:spPr>
          <a:xfrm>
            <a:off x="4852479" y="7756218"/>
            <a:ext cx="2" cy="947711"/>
          </a:xfrm>
          <a:prstGeom prst="line">
            <a:avLst/>
          </a:prstGeom>
          <a:ln w="50800" cap="rnd">
            <a:solidFill>
              <a:srgbClr val="FEFEFE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3" name="Line"/>
          <p:cNvSpPr/>
          <p:nvPr/>
        </p:nvSpPr>
        <p:spPr>
          <a:xfrm>
            <a:off x="19478601" y="7875489"/>
            <a:ext cx="2" cy="947711"/>
          </a:xfrm>
          <a:prstGeom prst="line">
            <a:avLst/>
          </a:prstGeom>
          <a:ln w="50800" cap="rnd">
            <a:solidFill>
              <a:srgbClr val="FEFEFE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4" name="Line"/>
          <p:cNvSpPr/>
          <p:nvPr/>
        </p:nvSpPr>
        <p:spPr>
          <a:xfrm>
            <a:off x="12191999" y="8831029"/>
            <a:ext cx="2" cy="947710"/>
          </a:xfrm>
          <a:prstGeom prst="line">
            <a:avLst/>
          </a:prstGeom>
          <a:ln w="50800" cap="rnd">
            <a:solidFill>
              <a:srgbClr val="B3B2B4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9A1DBEC6-0D8E-F5C4-1D6C-4B315D09B2CE}"/>
              </a:ext>
            </a:extLst>
          </p:cNvPr>
          <p:cNvSpPr txBox="1"/>
          <p:nvPr/>
        </p:nvSpPr>
        <p:spPr>
          <a:xfrm>
            <a:off x="1141708" y="969666"/>
            <a:ext cx="4573266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500" b="1">
                <a:solidFill>
                  <a:srgbClr val="2A63F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EXAMPLE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Box 11"/>
          <p:cNvSpPr txBox="1"/>
          <p:nvPr/>
        </p:nvSpPr>
        <p:spPr>
          <a:xfrm>
            <a:off x="1141708" y="992736"/>
            <a:ext cx="4573266" cy="59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500" b="1">
                <a:solidFill>
                  <a:srgbClr val="2A63F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EXAMPLE</a:t>
            </a:r>
          </a:p>
        </p:txBody>
      </p:sp>
      <p:sp>
        <p:nvSpPr>
          <p:cNvPr id="107" name="TextBox 17"/>
          <p:cNvSpPr txBox="1"/>
          <p:nvPr/>
        </p:nvSpPr>
        <p:spPr>
          <a:xfrm>
            <a:off x="1053751" y="3091244"/>
            <a:ext cx="15389074" cy="102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/>
          <a:p>
            <a:pPr algn="l" defTabSz="2438400">
              <a:defRPr sz="26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1" dirty="0"/>
              <a:t>Sprint Approach:</a:t>
            </a:r>
            <a:r>
              <a:rPr dirty="0"/>
              <a:t> Select one team to kick off our first Tethr sprint. Focus on [Focal Point] with the team to coach behaviors, measure results and collect feedback from team leaders and team members</a:t>
            </a:r>
          </a:p>
        </p:txBody>
      </p:sp>
      <p:sp>
        <p:nvSpPr>
          <p:cNvPr id="108" name="TextBox 17"/>
          <p:cNvSpPr txBox="1"/>
          <p:nvPr/>
        </p:nvSpPr>
        <p:spPr>
          <a:xfrm>
            <a:off x="2175199" y="6202371"/>
            <a:ext cx="1059100" cy="762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algn="l" defTabSz="2438400">
              <a:defRPr sz="3600">
                <a:solidFill>
                  <a:srgbClr val="B3B2B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1/1</a:t>
            </a:r>
          </a:p>
        </p:txBody>
      </p:sp>
      <p:sp>
        <p:nvSpPr>
          <p:cNvPr id="109" name="TextBox 18"/>
          <p:cNvSpPr txBox="1"/>
          <p:nvPr/>
        </p:nvSpPr>
        <p:spPr>
          <a:xfrm>
            <a:off x="2120471" y="9652455"/>
            <a:ext cx="3458800" cy="187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algn="l">
              <a:lnSpc>
                <a:spcPct val="90000"/>
              </a:lnSpc>
              <a:buClr>
                <a:srgbClr val="F2F2F2"/>
              </a:buClr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Build initial test dashboards leveraging existing Tethr categories for key behaviors</a:t>
            </a:r>
          </a:p>
        </p:txBody>
      </p:sp>
      <p:sp>
        <p:nvSpPr>
          <p:cNvPr id="110" name="TextBox 22"/>
          <p:cNvSpPr txBox="1"/>
          <p:nvPr/>
        </p:nvSpPr>
        <p:spPr>
          <a:xfrm>
            <a:off x="7123565" y="6106468"/>
            <a:ext cx="1059100" cy="762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algn="l" defTabSz="2438400">
              <a:defRPr sz="3600">
                <a:solidFill>
                  <a:srgbClr val="B3B2B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1/7</a:t>
            </a:r>
          </a:p>
        </p:txBody>
      </p:sp>
      <p:sp>
        <p:nvSpPr>
          <p:cNvPr id="111" name="TextBox 24"/>
          <p:cNvSpPr txBox="1"/>
          <p:nvPr/>
        </p:nvSpPr>
        <p:spPr>
          <a:xfrm>
            <a:off x="7062251" y="9652455"/>
            <a:ext cx="3458800" cy="15525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algn="l" defTabSz="2438400">
              <a:lnSpc>
                <a:spcPct val="90000"/>
              </a:lnSpc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Share overview, dashboards and playbooks with team leaders</a:t>
            </a:r>
          </a:p>
        </p:txBody>
      </p:sp>
      <p:sp>
        <p:nvSpPr>
          <p:cNvPr id="112" name="TextBox 25"/>
          <p:cNvSpPr txBox="1"/>
          <p:nvPr/>
        </p:nvSpPr>
        <p:spPr>
          <a:xfrm>
            <a:off x="10803880" y="6106468"/>
            <a:ext cx="1235250" cy="762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algn="l" defTabSz="2438400">
              <a:defRPr sz="3600">
                <a:solidFill>
                  <a:srgbClr val="B3B2B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1/10</a:t>
            </a:r>
          </a:p>
        </p:txBody>
      </p:sp>
      <p:sp>
        <p:nvSpPr>
          <p:cNvPr id="113" name="TextBox 26"/>
          <p:cNvSpPr txBox="1"/>
          <p:nvPr/>
        </p:nvSpPr>
        <p:spPr>
          <a:xfrm>
            <a:off x="10794562" y="9652455"/>
            <a:ext cx="3916254" cy="1231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algn="l" defTabSz="2438400">
              <a:lnSpc>
                <a:spcPct val="90000"/>
              </a:lnSpc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Introduce concept, measurement details, and expectations to team</a:t>
            </a:r>
          </a:p>
        </p:txBody>
      </p:sp>
      <p:sp>
        <p:nvSpPr>
          <p:cNvPr id="114" name="TextBox 27"/>
          <p:cNvSpPr txBox="1"/>
          <p:nvPr/>
        </p:nvSpPr>
        <p:spPr>
          <a:xfrm>
            <a:off x="16143267" y="6066343"/>
            <a:ext cx="1671146" cy="762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algn="l" defTabSz="2438400">
              <a:defRPr sz="3600">
                <a:solidFill>
                  <a:srgbClr val="B3B2B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1/21</a:t>
            </a:r>
          </a:p>
        </p:txBody>
      </p:sp>
      <p:sp>
        <p:nvSpPr>
          <p:cNvPr id="115" name="TextBox 28"/>
          <p:cNvSpPr txBox="1"/>
          <p:nvPr/>
        </p:nvSpPr>
        <p:spPr>
          <a:xfrm>
            <a:off x="16081953" y="8292827"/>
            <a:ext cx="3604340" cy="66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algn="l" defTabSz="2438400">
              <a:defRPr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2 week sprint ends</a:t>
            </a:r>
          </a:p>
        </p:txBody>
      </p:sp>
      <p:sp>
        <p:nvSpPr>
          <p:cNvPr id="116" name="TextBox 29"/>
          <p:cNvSpPr txBox="1"/>
          <p:nvPr/>
        </p:nvSpPr>
        <p:spPr>
          <a:xfrm>
            <a:off x="20151053" y="6066343"/>
            <a:ext cx="1235250" cy="762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algn="l" defTabSz="2438400">
              <a:defRPr sz="3600">
                <a:solidFill>
                  <a:srgbClr val="B3B2B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1/25</a:t>
            </a:r>
          </a:p>
        </p:txBody>
      </p:sp>
      <p:sp>
        <p:nvSpPr>
          <p:cNvPr id="117" name="TextBox 30"/>
          <p:cNvSpPr txBox="1"/>
          <p:nvPr/>
        </p:nvSpPr>
        <p:spPr>
          <a:xfrm>
            <a:off x="20167431" y="9100883"/>
            <a:ext cx="3277182" cy="1873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algn="l" defTabSz="2438400">
              <a:lnSpc>
                <a:spcPct val="90000"/>
              </a:lnSpc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Review results, key learnings, and adjust approach before launching to global team – Target 2/15</a:t>
            </a:r>
          </a:p>
        </p:txBody>
      </p:sp>
      <p:grpSp>
        <p:nvGrpSpPr>
          <p:cNvPr id="125" name="Group 2"/>
          <p:cNvGrpSpPr/>
          <p:nvPr/>
        </p:nvGrpSpPr>
        <p:grpSpPr>
          <a:xfrm>
            <a:off x="1020674" y="7138407"/>
            <a:ext cx="22308253" cy="1085504"/>
            <a:chOff x="52476" y="1"/>
            <a:chExt cx="22308252" cy="1085503"/>
          </a:xfrm>
        </p:grpSpPr>
        <p:grpSp>
          <p:nvGrpSpPr>
            <p:cNvPr id="120" name="Group 1"/>
            <p:cNvGrpSpPr/>
            <p:nvPr/>
          </p:nvGrpSpPr>
          <p:grpSpPr>
            <a:xfrm>
              <a:off x="52476" y="1"/>
              <a:ext cx="22308253" cy="1062008"/>
              <a:chOff x="52476" y="0"/>
              <a:chExt cx="22308252" cy="1062007"/>
            </a:xfrm>
          </p:grpSpPr>
          <p:sp>
            <p:nvSpPr>
              <p:cNvPr id="118" name="Line"/>
              <p:cNvSpPr/>
              <p:nvPr/>
            </p:nvSpPr>
            <p:spPr>
              <a:xfrm flipV="1">
                <a:off x="52476" y="0"/>
                <a:ext cx="22308253" cy="114300"/>
              </a:xfrm>
              <a:prstGeom prst="line">
                <a:avLst/>
              </a:prstGeom>
              <a:noFill/>
              <a:ln w="50800" cap="rnd">
                <a:solidFill>
                  <a:srgbClr val="B3B2B4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Line"/>
              <p:cNvSpPr/>
              <p:nvPr/>
            </p:nvSpPr>
            <p:spPr>
              <a:xfrm>
                <a:off x="1386709" y="114299"/>
                <a:ext cx="2" cy="947709"/>
              </a:xfrm>
              <a:prstGeom prst="line">
                <a:avLst/>
              </a:prstGeom>
              <a:noFill/>
              <a:ln w="50800" cap="rnd">
                <a:solidFill>
                  <a:srgbClr val="B3B2B4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1" name="Line"/>
            <p:cNvSpPr/>
            <p:nvPr/>
          </p:nvSpPr>
          <p:spPr>
            <a:xfrm>
              <a:off x="6346864" y="137795"/>
              <a:ext cx="2" cy="947710"/>
            </a:xfrm>
            <a:prstGeom prst="line">
              <a:avLst/>
            </a:prstGeom>
            <a:noFill/>
            <a:ln w="50800" cap="rnd">
              <a:solidFill>
                <a:srgbClr val="B3B2B4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2" name="Line"/>
            <p:cNvSpPr/>
            <p:nvPr/>
          </p:nvSpPr>
          <p:spPr>
            <a:xfrm>
              <a:off x="9977374" y="133056"/>
              <a:ext cx="2" cy="947710"/>
            </a:xfrm>
            <a:prstGeom prst="line">
              <a:avLst/>
            </a:prstGeom>
            <a:noFill/>
            <a:ln w="50800" cap="rnd">
              <a:solidFill>
                <a:srgbClr val="B3B2B4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3" name="Line"/>
            <p:cNvSpPr/>
            <p:nvPr/>
          </p:nvSpPr>
          <p:spPr>
            <a:xfrm>
              <a:off x="15314440" y="57150"/>
              <a:ext cx="2" cy="947709"/>
            </a:xfrm>
            <a:prstGeom prst="line">
              <a:avLst/>
            </a:prstGeom>
            <a:noFill/>
            <a:ln w="50800" cap="rnd">
              <a:solidFill>
                <a:srgbClr val="B3B2B4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24" name="Line"/>
            <p:cNvSpPr/>
            <p:nvPr/>
          </p:nvSpPr>
          <p:spPr>
            <a:xfrm>
              <a:off x="19381728" y="90612"/>
              <a:ext cx="2" cy="947710"/>
            </a:xfrm>
            <a:prstGeom prst="line">
              <a:avLst/>
            </a:prstGeom>
            <a:noFill/>
            <a:ln w="50800" cap="rnd">
              <a:solidFill>
                <a:srgbClr val="B3B2B4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26" name="A highly differentiated solution"/>
          <p:cNvSpPr txBox="1"/>
          <p:nvPr/>
        </p:nvSpPr>
        <p:spPr>
          <a:xfrm>
            <a:off x="1097113" y="1696648"/>
            <a:ext cx="15389075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2438338">
              <a:lnSpc>
                <a:spcPct val="80000"/>
              </a:lnSpc>
              <a:defRPr sz="8500" spc="-17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Launching Tethr with </a:t>
            </a:r>
            <a:r>
              <a:rPr lang="en-US" dirty="0"/>
              <a:t>Our Team</a:t>
            </a:r>
            <a:endParaRPr dirty="0"/>
          </a:p>
        </p:txBody>
      </p:sp>
      <p:sp>
        <p:nvSpPr>
          <p:cNvPr id="127" name="We are here"/>
          <p:cNvSpPr txBox="1"/>
          <p:nvPr/>
        </p:nvSpPr>
        <p:spPr>
          <a:xfrm>
            <a:off x="10783851" y="5315430"/>
            <a:ext cx="1925242" cy="484499"/>
          </a:xfrm>
          <a:prstGeom prst="rect">
            <a:avLst/>
          </a:prstGeom>
          <a:solidFill>
            <a:srgbClr val="FFFFFF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2438338">
              <a:defRPr sz="2600">
                <a:solidFill>
                  <a:srgbClr val="B3B2B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We are here</a:t>
            </a:r>
          </a:p>
        </p:txBody>
      </p:sp>
      <p:sp>
        <p:nvSpPr>
          <p:cNvPr id="128" name="Line"/>
          <p:cNvSpPr/>
          <p:nvPr/>
        </p:nvSpPr>
        <p:spPr>
          <a:xfrm>
            <a:off x="10856073" y="5974948"/>
            <a:ext cx="3793232" cy="1"/>
          </a:xfrm>
          <a:prstGeom prst="line">
            <a:avLst/>
          </a:prstGeom>
          <a:ln w="101600">
            <a:solidFill>
              <a:srgbClr val="2A63F5"/>
            </a:solidFill>
            <a:miter lim="400000"/>
          </a:ln>
        </p:spPr>
        <p:txBody>
          <a:bodyPr lIns="50800" tIns="50800" rIns="50800" bIns="50800" anchor="ctr"/>
          <a:lstStyle/>
          <a:p>
            <a:pPr defTabSz="2438338">
              <a:defRPr sz="2400">
                <a:solidFill>
                  <a:srgbClr val="5E5E5E"/>
                </a:solidFill>
                <a:latin typeface="Karla Regular Regular"/>
                <a:ea typeface="Karla Regular Regular"/>
                <a:cs typeface="Karla Regular Regular"/>
                <a:sym typeface="Karla Regular Regular"/>
              </a:defRPr>
            </a:pPr>
            <a:endParaRPr/>
          </a:p>
        </p:txBody>
      </p:sp>
      <p:sp>
        <p:nvSpPr>
          <p:cNvPr id="129" name="Build custom dashboards"/>
          <p:cNvSpPr txBox="1"/>
          <p:nvPr/>
        </p:nvSpPr>
        <p:spPr>
          <a:xfrm>
            <a:off x="2211713" y="8600891"/>
            <a:ext cx="3793233" cy="910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2438400">
              <a:lnSpc>
                <a:spcPct val="90000"/>
              </a:lnSpc>
              <a:defRPr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Build custom dashboards</a:t>
            </a:r>
          </a:p>
        </p:txBody>
      </p:sp>
      <p:sp>
        <p:nvSpPr>
          <p:cNvPr id="130" name="Introduce Tethr to first sprint team"/>
          <p:cNvSpPr txBox="1"/>
          <p:nvPr/>
        </p:nvSpPr>
        <p:spPr>
          <a:xfrm>
            <a:off x="7136580" y="8600891"/>
            <a:ext cx="3310141" cy="910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2438400">
              <a:lnSpc>
                <a:spcPct val="90000"/>
              </a:lnSpc>
              <a:defRPr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Introduce Tethr to first sprint team</a:t>
            </a:r>
          </a:p>
        </p:txBody>
      </p:sp>
      <p:sp>
        <p:nvSpPr>
          <p:cNvPr id="131" name="Launch full Tethr program with team"/>
          <p:cNvSpPr txBox="1"/>
          <p:nvPr/>
        </p:nvSpPr>
        <p:spPr>
          <a:xfrm>
            <a:off x="10819962" y="8600891"/>
            <a:ext cx="3793233" cy="910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2438400">
              <a:lnSpc>
                <a:spcPct val="90000"/>
              </a:lnSpc>
              <a:defRPr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Launch full Tethr program with team</a:t>
            </a:r>
          </a:p>
        </p:txBody>
      </p:sp>
      <p:sp>
        <p:nvSpPr>
          <p:cNvPr id="132" name="TextBox 26"/>
          <p:cNvSpPr txBox="1"/>
          <p:nvPr/>
        </p:nvSpPr>
        <p:spPr>
          <a:xfrm>
            <a:off x="16081951" y="9151683"/>
            <a:ext cx="3793233" cy="155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algn="l" defTabSz="2438400">
              <a:lnSpc>
                <a:spcPct val="90000"/>
              </a:lnSpc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Sprint results measured and feedback solicited from team. Coaching continues</a:t>
            </a:r>
          </a:p>
        </p:txBody>
      </p:sp>
      <p:sp>
        <p:nvSpPr>
          <p:cNvPr id="133" name="TextBox 28"/>
          <p:cNvSpPr txBox="1"/>
          <p:nvPr/>
        </p:nvSpPr>
        <p:spPr>
          <a:xfrm>
            <a:off x="20140122" y="8292827"/>
            <a:ext cx="3458800" cy="66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algn="l" defTabSz="2438400">
              <a:defRPr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Sprint results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Line"/>
          <p:cNvSpPr/>
          <p:nvPr/>
        </p:nvSpPr>
        <p:spPr>
          <a:xfrm flipV="1">
            <a:off x="6438244" y="3495112"/>
            <a:ext cx="1" cy="8942864"/>
          </a:xfrm>
          <a:prstGeom prst="line">
            <a:avLst/>
          </a:prstGeom>
          <a:ln w="38100">
            <a:solidFill>
              <a:srgbClr val="DDDDDD"/>
            </a:solidFill>
            <a:miter lim="400000"/>
          </a:ln>
        </p:spPr>
        <p:txBody>
          <a:bodyPr lIns="45718" tIns="45718" rIns="45718" bIns="45718"/>
          <a:lstStyle/>
          <a:p>
            <a:pPr defTabSz="2438337">
              <a:defRPr sz="2400">
                <a:solidFill>
                  <a:srgbClr val="5E5E5E"/>
                </a:solidFill>
                <a:latin typeface="Karla Regular Regular"/>
                <a:ea typeface="Karla Regular Regular"/>
                <a:cs typeface="Karla Regular Regular"/>
                <a:sym typeface="Karla Regular Regular"/>
              </a:defRPr>
            </a:pPr>
            <a:endParaRPr/>
          </a:p>
        </p:txBody>
      </p:sp>
      <p:sp>
        <p:nvSpPr>
          <p:cNvPr id="136" name="Line"/>
          <p:cNvSpPr/>
          <p:nvPr/>
        </p:nvSpPr>
        <p:spPr>
          <a:xfrm flipV="1">
            <a:off x="11293890" y="3495112"/>
            <a:ext cx="1" cy="8942864"/>
          </a:xfrm>
          <a:prstGeom prst="line">
            <a:avLst/>
          </a:prstGeom>
          <a:ln w="38100">
            <a:solidFill>
              <a:srgbClr val="DDDDDD"/>
            </a:solidFill>
            <a:miter lim="400000"/>
          </a:ln>
        </p:spPr>
        <p:txBody>
          <a:bodyPr lIns="45718" tIns="45718" rIns="45718" bIns="45718"/>
          <a:lstStyle/>
          <a:p>
            <a:pPr defTabSz="2438337">
              <a:defRPr sz="2400">
                <a:solidFill>
                  <a:srgbClr val="5E5E5E"/>
                </a:solidFill>
                <a:latin typeface="Karla Regular Regular"/>
                <a:ea typeface="Karla Regular Regular"/>
                <a:cs typeface="Karla Regular Regular"/>
                <a:sym typeface="Karla Regular Regular"/>
              </a:defRPr>
            </a:pPr>
            <a:endParaRPr/>
          </a:p>
        </p:txBody>
      </p:sp>
      <p:sp>
        <p:nvSpPr>
          <p:cNvPr id="138" name="2013"/>
          <p:cNvSpPr txBox="1"/>
          <p:nvPr/>
        </p:nvSpPr>
        <p:spPr>
          <a:xfrm>
            <a:off x="1426857" y="3668140"/>
            <a:ext cx="1478891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 defTabSz="457200">
              <a:defRPr sz="260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Goal</a:t>
            </a:r>
          </a:p>
        </p:txBody>
      </p:sp>
      <p:sp>
        <p:nvSpPr>
          <p:cNvPr id="139" name="Improve customer experience…"/>
          <p:cNvSpPr txBox="1"/>
          <p:nvPr/>
        </p:nvSpPr>
        <p:spPr>
          <a:xfrm>
            <a:off x="1156094" y="4910664"/>
            <a:ext cx="4692416" cy="1069648"/>
          </a:xfrm>
          <a:prstGeom prst="rect">
            <a:avLst/>
          </a:prstGeom>
          <a:solidFill>
            <a:srgbClr val="FFFFFF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228600" indent="-228600" algn="l" defTabSz="2438338">
              <a:lnSpc>
                <a:spcPct val="150000"/>
              </a:lnSpc>
              <a:buClr>
                <a:srgbClr val="5AC5A8"/>
              </a:buClr>
              <a:buSzPct val="100000"/>
              <a:buChar char="•"/>
              <a:defRPr sz="2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Improve customer experience</a:t>
            </a:r>
          </a:p>
          <a:p>
            <a:pPr marL="228600" indent="-228600" algn="l" defTabSz="2438338">
              <a:lnSpc>
                <a:spcPct val="150000"/>
              </a:lnSpc>
              <a:buClr>
                <a:srgbClr val="5AC5A8"/>
              </a:buClr>
              <a:buSzPct val="100000"/>
              <a:buChar char="•"/>
              <a:defRPr sz="2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Reduce customer effort</a:t>
            </a:r>
          </a:p>
        </p:txBody>
      </p:sp>
      <p:sp>
        <p:nvSpPr>
          <p:cNvPr id="140" name="2013"/>
          <p:cNvSpPr txBox="1"/>
          <p:nvPr/>
        </p:nvSpPr>
        <p:spPr>
          <a:xfrm>
            <a:off x="6839648" y="3649090"/>
            <a:ext cx="3250197" cy="656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 defTabSz="457200">
              <a:defRPr sz="260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Focal point name</a:t>
            </a:r>
          </a:p>
        </p:txBody>
      </p:sp>
      <p:sp>
        <p:nvSpPr>
          <p:cNvPr id="141" name="2013"/>
          <p:cNvSpPr txBox="1"/>
          <p:nvPr/>
        </p:nvSpPr>
        <p:spPr>
          <a:xfrm>
            <a:off x="11962974" y="3649090"/>
            <a:ext cx="248034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 defTabSz="457200">
              <a:defRPr sz="260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Metric</a:t>
            </a:r>
          </a:p>
        </p:txBody>
      </p:sp>
      <p:sp>
        <p:nvSpPr>
          <p:cNvPr id="142" name="Line"/>
          <p:cNvSpPr/>
          <p:nvPr/>
        </p:nvSpPr>
        <p:spPr>
          <a:xfrm flipH="1" flipV="1">
            <a:off x="1131614" y="4456801"/>
            <a:ext cx="22415311" cy="1"/>
          </a:xfrm>
          <a:prstGeom prst="line">
            <a:avLst/>
          </a:prstGeom>
          <a:ln w="38100">
            <a:solidFill>
              <a:srgbClr val="DDDDDD"/>
            </a:solidFill>
            <a:miter lim="400000"/>
          </a:ln>
        </p:spPr>
        <p:txBody>
          <a:bodyPr lIns="45718" tIns="45718" rIns="45718" bIns="45718"/>
          <a:lstStyle/>
          <a:p>
            <a:pPr defTabSz="2438337">
              <a:defRPr sz="2400">
                <a:solidFill>
                  <a:srgbClr val="5E5E5E"/>
                </a:solidFill>
                <a:latin typeface="Karla Regular Regular"/>
                <a:ea typeface="Karla Regular Regular"/>
                <a:cs typeface="Karla Regular Regular"/>
                <a:sym typeface="Karla Regular Regular"/>
              </a:defRPr>
            </a:pPr>
            <a:endParaRPr/>
          </a:p>
        </p:txBody>
      </p:sp>
      <p:sp>
        <p:nvSpPr>
          <p:cNvPr id="143" name="Line"/>
          <p:cNvSpPr/>
          <p:nvPr/>
        </p:nvSpPr>
        <p:spPr>
          <a:xfrm flipV="1">
            <a:off x="17019510" y="3520909"/>
            <a:ext cx="1" cy="8942865"/>
          </a:xfrm>
          <a:prstGeom prst="line">
            <a:avLst/>
          </a:prstGeom>
          <a:ln w="38100">
            <a:solidFill>
              <a:srgbClr val="DDDDDD"/>
            </a:solidFill>
            <a:miter lim="400000"/>
          </a:ln>
        </p:spPr>
        <p:txBody>
          <a:bodyPr lIns="45718" tIns="45718" rIns="45718" bIns="45718"/>
          <a:lstStyle/>
          <a:p>
            <a:pPr defTabSz="2438337">
              <a:defRPr sz="2400">
                <a:solidFill>
                  <a:srgbClr val="5E5E5E"/>
                </a:solidFill>
                <a:latin typeface="Karla Regular Regular"/>
                <a:ea typeface="Karla Regular Regular"/>
                <a:cs typeface="Karla Regular Regular"/>
                <a:sym typeface="Karla Regular Regular"/>
              </a:defRPr>
            </a:pPr>
            <a:endParaRPr/>
          </a:p>
        </p:txBody>
      </p:sp>
      <p:sp>
        <p:nvSpPr>
          <p:cNvPr id="144" name="2013"/>
          <p:cNvSpPr txBox="1"/>
          <p:nvPr/>
        </p:nvSpPr>
        <p:spPr>
          <a:xfrm>
            <a:off x="17802169" y="3618712"/>
            <a:ext cx="456088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/>
          <a:lstStyle>
            <a:lvl1pPr algn="l" defTabSz="457200">
              <a:defRPr sz="2600">
                <a:solidFill>
                  <a:srgbClr val="929292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Execution + communication</a:t>
            </a:r>
          </a:p>
        </p:txBody>
      </p:sp>
      <p:sp>
        <p:nvSpPr>
          <p:cNvPr id="145" name="Increase Advocacy on Difficult Interactions"/>
          <p:cNvSpPr txBox="1"/>
          <p:nvPr/>
        </p:nvSpPr>
        <p:spPr>
          <a:xfrm>
            <a:off x="6839648" y="4836794"/>
            <a:ext cx="3861298" cy="902811"/>
          </a:xfrm>
          <a:prstGeom prst="rect">
            <a:avLst/>
          </a:prstGeom>
          <a:solidFill>
            <a:srgbClr val="FFFFFF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228600" indent="-228600" algn="l" defTabSz="2438338">
              <a:buClr>
                <a:srgbClr val="5AC5A8"/>
              </a:buClr>
              <a:buSzPct val="100000"/>
              <a:buChar char="•"/>
              <a:defRPr sz="2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Increase Advocacy on Difficult Interactions</a:t>
            </a:r>
          </a:p>
        </p:txBody>
      </p:sp>
      <p:sp>
        <p:nvSpPr>
          <p:cNvPr id="146" name="Tethr will measure the percentage of interactions with a TEI score of &lt;4 that also had Advocacy language from the agent"/>
          <p:cNvSpPr txBox="1"/>
          <p:nvPr/>
        </p:nvSpPr>
        <p:spPr>
          <a:xfrm>
            <a:off x="11904992" y="4751943"/>
            <a:ext cx="4244544" cy="2103140"/>
          </a:xfrm>
          <a:prstGeom prst="rect">
            <a:avLst/>
          </a:prstGeom>
          <a:solidFill>
            <a:srgbClr val="FFFFFF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228600" indent="-228600" algn="l" defTabSz="2438338">
              <a:buClr>
                <a:srgbClr val="5AC5A8"/>
              </a:buClr>
              <a:buSzPct val="100000"/>
              <a:buChar char="•"/>
              <a:defRPr sz="2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Tethr will measure the percentage of interactions with a TEI score of &lt;4 that also had Advocacy language from the agent</a:t>
            </a:r>
          </a:p>
        </p:txBody>
      </p:sp>
      <p:sp>
        <p:nvSpPr>
          <p:cNvPr id="147" name="Site leadership &amp; supervisors will coach agents [weekly/bi-weekly] using the Tethr Dashboard provided to them. Supervisors will monitor and coach agents use of advocacy on difficult interactions"/>
          <p:cNvSpPr txBox="1"/>
          <p:nvPr/>
        </p:nvSpPr>
        <p:spPr>
          <a:xfrm>
            <a:off x="17802169" y="4721565"/>
            <a:ext cx="5425732" cy="2503249"/>
          </a:xfrm>
          <a:prstGeom prst="rect">
            <a:avLst/>
          </a:prstGeom>
          <a:solidFill>
            <a:srgbClr val="FFFFFF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marL="228600" indent="-228600" algn="l" defTabSz="2438338">
              <a:buClr>
                <a:srgbClr val="5AC5A8"/>
              </a:buClr>
              <a:buSzPct val="100000"/>
              <a:buChar char="•"/>
              <a:defRPr sz="2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Site leadership &amp; supervisors will coach agents [weekly/bi-weekly] using the Tethr Dashboard provided to them. Supervisors will monitor and coach agents use of advocacy on difficult interactions</a:t>
            </a:r>
          </a:p>
        </p:txBody>
      </p:sp>
      <p:sp>
        <p:nvSpPr>
          <p:cNvPr id="148" name="Goal: to increase use of advocacy from XX% to XX%"/>
          <p:cNvSpPr txBox="1"/>
          <p:nvPr/>
        </p:nvSpPr>
        <p:spPr>
          <a:xfrm>
            <a:off x="17802169" y="7870259"/>
            <a:ext cx="4733545" cy="878199"/>
          </a:xfrm>
          <a:prstGeom prst="rect">
            <a:avLst/>
          </a:prstGeom>
          <a:solidFill>
            <a:srgbClr val="FFFFFF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228600" indent="-228600" algn="l" defTabSz="2438338">
              <a:buClr>
                <a:srgbClr val="5AC5A8"/>
              </a:buClr>
              <a:buSzPct val="100000"/>
              <a:buChar char="•"/>
              <a:defRPr sz="2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Goal: to increase use of advocacy from XX% to XX%</a:t>
            </a:r>
          </a:p>
        </p:txBody>
      </p:sp>
      <p:sp>
        <p:nvSpPr>
          <p:cNvPr id="149" name="Results communicated to:  [Leadership and Business Sponsor]"/>
          <p:cNvSpPr txBox="1"/>
          <p:nvPr/>
        </p:nvSpPr>
        <p:spPr>
          <a:xfrm>
            <a:off x="17802169" y="9339597"/>
            <a:ext cx="4733545" cy="1271899"/>
          </a:xfrm>
          <a:prstGeom prst="rect">
            <a:avLst/>
          </a:prstGeom>
          <a:solidFill>
            <a:srgbClr val="FFFFFF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228600" indent="-228600" algn="l" defTabSz="2438338">
              <a:buClr>
                <a:srgbClr val="5AC5A8"/>
              </a:buClr>
              <a:buSzPct val="100000"/>
              <a:buChar char="•"/>
              <a:defRPr sz="2600">
                <a:solidFill>
                  <a:srgbClr val="5E5E5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Results communicated to:  [Leadership and Business Sponsor]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B58FBD2-0BFE-1B04-69EA-E33C27DDD9EC}"/>
              </a:ext>
            </a:extLst>
          </p:cNvPr>
          <p:cNvSpPr txBox="1"/>
          <p:nvPr/>
        </p:nvSpPr>
        <p:spPr>
          <a:xfrm>
            <a:off x="1141708" y="992736"/>
            <a:ext cx="4573266" cy="595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500" b="1">
                <a:solidFill>
                  <a:srgbClr val="2A63F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EXAMPLE</a:t>
            </a:r>
          </a:p>
        </p:txBody>
      </p:sp>
      <p:sp>
        <p:nvSpPr>
          <p:cNvPr id="3" name="A highly differentiated solution">
            <a:extLst>
              <a:ext uri="{FF2B5EF4-FFF2-40B4-BE49-F238E27FC236}">
                <a16:creationId xmlns:a16="http://schemas.microsoft.com/office/drawing/2014/main" id="{ACBBCED5-B20D-5025-981D-2F97D9F16923}"/>
              </a:ext>
            </a:extLst>
          </p:cNvPr>
          <p:cNvSpPr txBox="1"/>
          <p:nvPr/>
        </p:nvSpPr>
        <p:spPr>
          <a:xfrm>
            <a:off x="1097113" y="1696648"/>
            <a:ext cx="15389075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2438338">
              <a:lnSpc>
                <a:spcPct val="80000"/>
              </a:lnSpc>
              <a:defRPr sz="8500" spc="-17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Detailed focal point outline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Unlike the traditional survey-based customer effort score (CES), the TEI uses AI/ML to accurately measure customer effort across 100% of your customer interactions without the normal bias and lack of customer verbatim typical of surveys."/>
          <p:cNvSpPr txBox="1"/>
          <p:nvPr/>
        </p:nvSpPr>
        <p:spPr>
          <a:xfrm>
            <a:off x="1289557" y="6178201"/>
            <a:ext cx="11024205" cy="540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8543" tIns="68543" rIns="68543" bIns="68543">
            <a:spAutoFit/>
          </a:bodyPr>
          <a:lstStyle>
            <a:lvl1pPr algn="l" defTabSz="12700">
              <a:lnSpc>
                <a:spcPct val="12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153" name="Tethr Effort Index (TEI)"/>
          <p:cNvSpPr txBox="1"/>
          <p:nvPr/>
        </p:nvSpPr>
        <p:spPr>
          <a:xfrm>
            <a:off x="15093695" y="7462342"/>
            <a:ext cx="10426194" cy="245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773" tIns="50773" rIns="50773" bIns="50773">
            <a:spAutoFit/>
          </a:bodyPr>
          <a:lstStyle>
            <a:lvl1pPr algn="l" defTabSz="127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500">
                <a:solidFill>
                  <a:srgbClr val="2329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Tethr coaching dashboard</a:t>
            </a:r>
          </a:p>
        </p:txBody>
      </p:sp>
      <p:sp>
        <p:nvSpPr>
          <p:cNvPr id="154" name="The market’s first machine-learning based predictive effort score."/>
          <p:cNvSpPr txBox="1"/>
          <p:nvPr/>
        </p:nvSpPr>
        <p:spPr>
          <a:xfrm>
            <a:off x="15093695" y="10410658"/>
            <a:ext cx="7923368" cy="1578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8543" tIns="68543" rIns="68543" bIns="68543">
            <a:spAutoFit/>
          </a:bodyPr>
          <a:lstStyle>
            <a:lvl1pPr algn="l" defTabSz="127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600" dirty="0"/>
              <a:t>You will </a:t>
            </a:r>
            <a:r>
              <a:rPr lang="en-US" sz="2600" dirty="0"/>
              <a:t>receive a Coaching Dashboard like this one that you can access by logging in to Tethr. Use these reports to find coaching opportunities and track your team’s performance.</a:t>
            </a:r>
            <a:endParaRPr sz="2600" dirty="0"/>
          </a:p>
        </p:txBody>
      </p:sp>
      <p:pic>
        <p:nvPicPr>
          <p:cNvPr id="21" name="Picture 20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E01D7E99-7CBC-0112-2F8B-0188A188C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683622"/>
            <a:ext cx="13255817" cy="12348755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tx2">
                <a:alpha val="70000"/>
              </a:schemeClr>
            </a:outerShdw>
          </a:effectLst>
        </p:spPr>
      </p:pic>
      <p:pic>
        <p:nvPicPr>
          <p:cNvPr id="156" name="coaching.png" descr="coach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11276" y="440101"/>
            <a:ext cx="11485847" cy="70222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Donec sed odio dui"/>
          <p:cNvSpPr txBox="1"/>
          <p:nvPr/>
        </p:nvSpPr>
        <p:spPr>
          <a:xfrm>
            <a:off x="910798" y="701379"/>
            <a:ext cx="13302930" cy="2434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12700">
              <a:lnSpc>
                <a:spcPct val="9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85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Increase Agent Advocacy on Difficult Interactions</a:t>
            </a:r>
          </a:p>
        </p:txBody>
      </p:sp>
      <p:sp>
        <p:nvSpPr>
          <p:cNvPr id="159" name="Fusce dapibus, tellus ac cursus commodo tortor mauris"/>
          <p:cNvSpPr txBox="1"/>
          <p:nvPr/>
        </p:nvSpPr>
        <p:spPr>
          <a:xfrm>
            <a:off x="910798" y="3202825"/>
            <a:ext cx="13896704" cy="52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127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What agents are responsible for to improve the customer experience:</a:t>
            </a:r>
          </a:p>
        </p:txBody>
      </p:sp>
      <p:grpSp>
        <p:nvGrpSpPr>
          <p:cNvPr id="163" name="Group 32"/>
          <p:cNvGrpSpPr/>
          <p:nvPr/>
        </p:nvGrpSpPr>
        <p:grpSpPr>
          <a:xfrm>
            <a:off x="356076" y="4364361"/>
            <a:ext cx="22614116" cy="8195230"/>
            <a:chOff x="-1" y="0"/>
            <a:chExt cx="22614114" cy="8195229"/>
          </a:xfrm>
        </p:grpSpPr>
        <p:sp>
          <p:nvSpPr>
            <p:cNvPr id="160" name="Straight Connector 16"/>
            <p:cNvSpPr/>
            <p:nvPr/>
          </p:nvSpPr>
          <p:spPr>
            <a:xfrm flipH="1">
              <a:off x="15120892" y="0"/>
              <a:ext cx="1" cy="8195229"/>
            </a:xfrm>
            <a:prstGeom prst="line">
              <a:avLst/>
            </a:prstGeom>
            <a:noFill/>
            <a:ln w="38100" cap="flat">
              <a:solidFill>
                <a:srgbClr val="E9E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61" name="Straight Connector 17"/>
            <p:cNvSpPr/>
            <p:nvPr/>
          </p:nvSpPr>
          <p:spPr>
            <a:xfrm>
              <a:off x="-1" y="1123665"/>
              <a:ext cx="22614114" cy="1"/>
            </a:xfrm>
            <a:prstGeom prst="line">
              <a:avLst/>
            </a:prstGeom>
            <a:noFill/>
            <a:ln w="38100" cap="flat">
              <a:solidFill>
                <a:srgbClr val="E9E9E8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64" name="Rectangle 20"/>
          <p:cNvSpPr txBox="1"/>
          <p:nvPr/>
        </p:nvSpPr>
        <p:spPr>
          <a:xfrm>
            <a:off x="1502568" y="4728893"/>
            <a:ext cx="5836281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>
              <a:defRPr sz="2800">
                <a:solidFill>
                  <a:srgbClr val="ED7C6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When you hear phrases like these…</a:t>
            </a:r>
          </a:p>
        </p:txBody>
      </p:sp>
      <p:sp>
        <p:nvSpPr>
          <p:cNvPr id="166" name="Rectangle 22"/>
          <p:cNvSpPr txBox="1"/>
          <p:nvPr/>
        </p:nvSpPr>
        <p:spPr>
          <a:xfrm>
            <a:off x="16737084" y="4728893"/>
            <a:ext cx="3839677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algn="l">
              <a:defRPr sz="2800">
                <a:solidFill>
                  <a:srgbClr val="5AC5A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Say something like this:</a:t>
            </a:r>
          </a:p>
        </p:txBody>
      </p:sp>
      <p:sp>
        <p:nvSpPr>
          <p:cNvPr id="167" name="Freeform 27"/>
          <p:cNvSpPr/>
          <p:nvPr/>
        </p:nvSpPr>
        <p:spPr>
          <a:xfrm>
            <a:off x="16203986" y="4841709"/>
            <a:ext cx="365583" cy="253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126"/>
                </a:moveTo>
                <a:lnTo>
                  <a:pt x="6873" y="21600"/>
                </a:lnTo>
                <a:lnTo>
                  <a:pt x="21600" y="0"/>
                </a:lnTo>
              </a:path>
            </a:pathLst>
          </a:custGeom>
          <a:ln w="50800">
            <a:solidFill>
              <a:srgbClr val="5AC5A8"/>
            </a:solidFill>
          </a:ln>
        </p:spPr>
        <p:txBody>
          <a:bodyPr lIns="0" tIns="0" rIns="0" bIns="0" anchor="ctr"/>
          <a:lstStyle/>
          <a:p>
            <a:pPr algn="l">
              <a:defRPr sz="27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/>
          </a:p>
        </p:txBody>
      </p:sp>
      <p:sp>
        <p:nvSpPr>
          <p:cNvPr id="168" name="Rectangle 28"/>
          <p:cNvSpPr txBox="1"/>
          <p:nvPr/>
        </p:nvSpPr>
        <p:spPr>
          <a:xfrm>
            <a:off x="8639345" y="5873548"/>
            <a:ext cx="5737556" cy="213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 defTabSz="2438339">
              <a:lnSpc>
                <a:spcPct val="120000"/>
              </a:lnSpc>
              <a:defRPr sz="2400" b="1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Confusion:</a:t>
            </a:r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”I’m just confused”</a:t>
            </a:r>
            <a:endParaRPr b="1"/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“I really don’t know where to start”</a:t>
            </a:r>
            <a:endParaRPr b="1"/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“this doesn’t make any sense”</a:t>
            </a:r>
            <a:endParaRPr b="1"/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“what are you talking about”</a:t>
            </a:r>
          </a:p>
        </p:txBody>
      </p:sp>
      <p:sp>
        <p:nvSpPr>
          <p:cNvPr id="169" name="Rectangle 29"/>
          <p:cNvSpPr txBox="1"/>
          <p:nvPr/>
        </p:nvSpPr>
        <p:spPr>
          <a:xfrm>
            <a:off x="969614" y="5885318"/>
            <a:ext cx="6318319" cy="260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 defTabSz="2438339">
              <a:lnSpc>
                <a:spcPct val="120000"/>
              </a:lnSpc>
              <a:defRPr sz="2600" b="1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Frustration:</a:t>
            </a:r>
          </a:p>
          <a:p>
            <a:pPr marL="254000" indent="-254000" algn="l">
              <a:lnSpc>
                <a:spcPct val="120000"/>
              </a:lnSpc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“I’m really upset about this”</a:t>
            </a:r>
            <a:endParaRPr b="1" dirty="0"/>
          </a:p>
          <a:p>
            <a:pPr marL="254000" indent="-254000" algn="l">
              <a:lnSpc>
                <a:spcPct val="120000"/>
              </a:lnSpc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“this is a huge waste of my time”</a:t>
            </a:r>
            <a:endParaRPr b="1" dirty="0"/>
          </a:p>
          <a:p>
            <a:pPr marL="254000" indent="-254000" algn="l">
              <a:lnSpc>
                <a:spcPct val="120000"/>
              </a:lnSpc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“very disappointed in the delivery service”</a:t>
            </a:r>
            <a:endParaRPr b="1" dirty="0"/>
          </a:p>
          <a:p>
            <a:pPr marL="254000" indent="-254000" algn="l">
              <a:lnSpc>
                <a:spcPct val="120000"/>
              </a:lnSpc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“you are not listening to me”</a:t>
            </a:r>
            <a:endParaRPr b="1" dirty="0"/>
          </a:p>
          <a:p>
            <a:pPr marL="254000" indent="-254000" algn="l">
              <a:lnSpc>
                <a:spcPct val="120000"/>
              </a:lnSpc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“this is outrageous”</a:t>
            </a:r>
          </a:p>
        </p:txBody>
      </p:sp>
      <p:sp>
        <p:nvSpPr>
          <p:cNvPr id="170" name="Rectangle 30"/>
          <p:cNvSpPr txBox="1"/>
          <p:nvPr/>
        </p:nvSpPr>
        <p:spPr>
          <a:xfrm>
            <a:off x="16238785" y="5873548"/>
            <a:ext cx="6318319" cy="51090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 defTabSz="2438339">
              <a:lnSpc>
                <a:spcPct val="120000"/>
              </a:lnSpc>
              <a:defRPr sz="2400" b="1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Advocacy:</a:t>
            </a:r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“I can take care of that for you”</a:t>
            </a:r>
            <a:endParaRPr b="1"/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“let me look at your account right now”</a:t>
            </a:r>
            <a:endParaRPr b="1"/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“I will check what I can do”</a:t>
            </a:r>
            <a:endParaRPr b="1"/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“we can resolve this”</a:t>
            </a:r>
            <a:endParaRPr b="1"/>
          </a:p>
          <a:p>
            <a:pPr marL="254000" indent="-254000" algn="l" defTabSz="2438339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”I can assure you that…”</a:t>
            </a:r>
            <a:endParaRPr b="1"/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“I can provide more information to you”</a:t>
            </a:r>
            <a:endParaRPr b="1"/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“another option I can offer you is…”</a:t>
            </a:r>
            <a:endParaRPr b="1"/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“I can help you with that”</a:t>
            </a:r>
            <a:endParaRPr b="1"/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“I’ll make sure this gets resolved”</a:t>
            </a:r>
            <a:endParaRPr b="1"/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“I will do that”</a:t>
            </a:r>
            <a:endParaRPr b="1"/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“what I can do is”</a:t>
            </a:r>
          </a:p>
        </p:txBody>
      </p:sp>
      <p:sp>
        <p:nvSpPr>
          <p:cNvPr id="171" name="Rectangle 26"/>
          <p:cNvSpPr txBox="1"/>
          <p:nvPr/>
        </p:nvSpPr>
        <p:spPr>
          <a:xfrm>
            <a:off x="8639345" y="8918528"/>
            <a:ext cx="6248029" cy="2135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 defTabSz="2438339">
              <a:lnSpc>
                <a:spcPct val="120000"/>
              </a:lnSpc>
              <a:defRPr sz="2400" b="1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Missed Expectations:</a:t>
            </a:r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”I thought you were going to call me back”</a:t>
            </a:r>
            <a:endParaRPr b="1"/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“I was told…”</a:t>
            </a:r>
            <a:endParaRPr b="1"/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“that’s not what I was told”</a:t>
            </a:r>
            <a:endParaRPr b="1"/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“I never heard anything”</a:t>
            </a:r>
          </a:p>
        </p:txBody>
      </p:sp>
      <p:sp>
        <p:nvSpPr>
          <p:cNvPr id="172" name="Rectangle 33"/>
          <p:cNvSpPr txBox="1"/>
          <p:nvPr/>
        </p:nvSpPr>
        <p:spPr>
          <a:xfrm>
            <a:off x="973162" y="9369100"/>
            <a:ext cx="6248029" cy="2181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algn="l" defTabSz="2438339">
              <a:lnSpc>
                <a:spcPct val="120000"/>
              </a:lnSpc>
              <a:defRPr sz="2600" b="1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Chronic Effort:</a:t>
            </a:r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“I’ve been trying to get an answer for several days now”</a:t>
            </a:r>
          </a:p>
          <a:p>
            <a:pPr marL="254000" indent="-254000" algn="l">
              <a:lnSpc>
                <a:spcPct val="120000"/>
              </a:lnSpc>
              <a:buClr>
                <a:srgbClr val="242324"/>
              </a:buClr>
              <a:buSzPct val="100000"/>
              <a:buFont typeface="Arial"/>
              <a:buChar char="•"/>
              <a:defRPr sz="24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“this problem has been happening for six months and no one has been able to fix it”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17"/>
          <p:cNvSpPr txBox="1"/>
          <p:nvPr/>
        </p:nvSpPr>
        <p:spPr>
          <a:xfrm>
            <a:off x="1248743" y="7208016"/>
            <a:ext cx="14343931" cy="762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920" tIns="121920" rIns="121920" bIns="121920">
            <a:spAutoFit/>
          </a:bodyPr>
          <a:lstStyle>
            <a:lvl1pPr algn="l" defTabSz="2438400">
              <a:defRPr sz="36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Tethr overview slides and playbook table of contents </a:t>
            </a:r>
          </a:p>
        </p:txBody>
      </p:sp>
      <p:sp>
        <p:nvSpPr>
          <p:cNvPr id="181" name="Group"/>
          <p:cNvSpPr txBox="1"/>
          <p:nvPr/>
        </p:nvSpPr>
        <p:spPr>
          <a:xfrm>
            <a:off x="1358179" y="5269287"/>
            <a:ext cx="8736071" cy="31774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algn="l" defTabSz="2438338">
              <a:lnSpc>
                <a:spcPct val="80000"/>
              </a:lnSpc>
              <a:defRPr sz="11000" spc="-22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9074005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tro.png" descr="Intro.png">
            <a:extLst>
              <a:ext uri="{FF2B5EF4-FFF2-40B4-BE49-F238E27FC236}">
                <a16:creationId xmlns:a16="http://schemas.microsoft.com/office/drawing/2014/main" id="{80831B4E-F7B6-5B72-9DA9-F278EC68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8941" y="4363090"/>
            <a:ext cx="9826249" cy="824831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" name="End goal: Train AI Agent (Nina) to successfully handle ALL non-potential sales chats and optimize agent sales conversations">
            <a:extLst>
              <a:ext uri="{FF2B5EF4-FFF2-40B4-BE49-F238E27FC236}">
                <a16:creationId xmlns:a16="http://schemas.microsoft.com/office/drawing/2014/main" id="{C12666B2-DF1C-33D6-D0EE-7E7874F78578}"/>
              </a:ext>
            </a:extLst>
          </p:cNvPr>
          <p:cNvGrpSpPr/>
          <p:nvPr/>
        </p:nvGrpSpPr>
        <p:grpSpPr>
          <a:xfrm>
            <a:off x="3475543" y="9603663"/>
            <a:ext cx="9308637" cy="2415689"/>
            <a:chOff x="-201835" y="-196"/>
            <a:chExt cx="10847202" cy="2415687"/>
          </a:xfrm>
        </p:grpSpPr>
        <p:sp>
          <p:nvSpPr>
            <p:cNvPr id="7" name="Rectangle">
              <a:extLst>
                <a:ext uri="{FF2B5EF4-FFF2-40B4-BE49-F238E27FC236}">
                  <a16:creationId xmlns:a16="http://schemas.microsoft.com/office/drawing/2014/main" id="{8CB2FF88-FDCF-5B58-A276-807034D5A8ED}"/>
                </a:ext>
              </a:extLst>
            </p:cNvPr>
            <p:cNvSpPr/>
            <p:nvPr/>
          </p:nvSpPr>
          <p:spPr>
            <a:xfrm>
              <a:off x="-201835" y="-196"/>
              <a:ext cx="10847202" cy="2415687"/>
            </a:xfrm>
            <a:prstGeom prst="roundRect">
              <a:avLst>
                <a:gd name="adj" fmla="val 0"/>
              </a:avLst>
            </a:prstGeom>
            <a:solidFill>
              <a:srgbClr val="CEF0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lnSpc>
                  <a:spcPct val="120000"/>
                </a:lnSpc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8" name="In our first sprint, we will start Increasing Agent Advocacy on Difficult Interactions.">
              <a:extLst>
                <a:ext uri="{FF2B5EF4-FFF2-40B4-BE49-F238E27FC236}">
                  <a16:creationId xmlns:a16="http://schemas.microsoft.com/office/drawing/2014/main" id="{78A0C261-530B-2DE3-D1E4-7E1427462F3A}"/>
                </a:ext>
              </a:extLst>
            </p:cNvPr>
            <p:cNvSpPr/>
            <p:nvPr/>
          </p:nvSpPr>
          <p:spPr>
            <a:xfrm>
              <a:off x="492580" y="537879"/>
              <a:ext cx="9282752" cy="644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127000" tIns="127000" rIns="127000" bIns="127000" numCol="1" anchor="ctr">
              <a:spAutoFit/>
            </a:bodyPr>
            <a:lstStyle/>
            <a:p>
              <a:pPr>
                <a:lnSpc>
                  <a:spcPct val="90000"/>
                </a:lnSpc>
                <a:defRPr sz="2800">
                  <a:solidFill>
                    <a:srgbClr val="5AC5A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  <p:sp>
        <p:nvSpPr>
          <p:cNvPr id="10" name="Circle">
            <a:extLst>
              <a:ext uri="{FF2B5EF4-FFF2-40B4-BE49-F238E27FC236}">
                <a16:creationId xmlns:a16="http://schemas.microsoft.com/office/drawing/2014/main" id="{449C3CB4-BAA3-46CD-B88B-555F79F48A92}"/>
              </a:ext>
            </a:extLst>
          </p:cNvPr>
          <p:cNvSpPr/>
          <p:nvPr/>
        </p:nvSpPr>
        <p:spPr>
          <a:xfrm>
            <a:off x="1993675" y="3922244"/>
            <a:ext cx="2498057" cy="2498058"/>
          </a:xfrm>
          <a:prstGeom prst="ellipse">
            <a:avLst/>
          </a:prstGeom>
          <a:ln w="63500">
            <a:solidFill>
              <a:srgbClr val="B3B2B4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200">
                <a:solidFill>
                  <a:srgbClr val="B3B2B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/>
          </a:p>
        </p:txBody>
      </p:sp>
      <p:sp>
        <p:nvSpPr>
          <p:cNvPr id="11" name="Circle">
            <a:extLst>
              <a:ext uri="{FF2B5EF4-FFF2-40B4-BE49-F238E27FC236}">
                <a16:creationId xmlns:a16="http://schemas.microsoft.com/office/drawing/2014/main" id="{4F8E66B2-CCD3-A200-DCF4-BF9078227351}"/>
              </a:ext>
            </a:extLst>
          </p:cNvPr>
          <p:cNvSpPr/>
          <p:nvPr/>
        </p:nvSpPr>
        <p:spPr>
          <a:xfrm>
            <a:off x="6700544" y="3922244"/>
            <a:ext cx="2498057" cy="2498058"/>
          </a:xfrm>
          <a:prstGeom prst="ellipse">
            <a:avLst/>
          </a:prstGeom>
          <a:solidFill>
            <a:srgbClr val="FFFFFF"/>
          </a:solidFill>
          <a:ln w="63500">
            <a:solidFill>
              <a:srgbClr val="B3B2B4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200">
                <a:solidFill>
                  <a:srgbClr val="B3B2B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/>
          </a:p>
        </p:txBody>
      </p:sp>
      <p:sp>
        <p:nvSpPr>
          <p:cNvPr id="12" name="Circle">
            <a:extLst>
              <a:ext uri="{FF2B5EF4-FFF2-40B4-BE49-F238E27FC236}">
                <a16:creationId xmlns:a16="http://schemas.microsoft.com/office/drawing/2014/main" id="{4940DBFF-E447-909F-A956-3E17FC0794C8}"/>
              </a:ext>
            </a:extLst>
          </p:cNvPr>
          <p:cNvSpPr/>
          <p:nvPr/>
        </p:nvSpPr>
        <p:spPr>
          <a:xfrm>
            <a:off x="11595383" y="3922244"/>
            <a:ext cx="2498057" cy="2498058"/>
          </a:xfrm>
          <a:prstGeom prst="ellipse">
            <a:avLst/>
          </a:prstGeom>
          <a:solidFill>
            <a:srgbClr val="FFFFFF"/>
          </a:solidFill>
          <a:ln w="63500">
            <a:solidFill>
              <a:srgbClr val="B3B2B4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7200">
                <a:solidFill>
                  <a:srgbClr val="B3B2B4"/>
                </a:solidFill>
                <a:latin typeface="Roboto Light"/>
                <a:ea typeface="Roboto Light"/>
                <a:cs typeface="Roboto Light"/>
                <a:sym typeface="Roboto Light"/>
              </a:defRPr>
            </a:pPr>
            <a:endParaRPr/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10528400-3AB8-5CB0-8AB5-7FCDD8120270}"/>
              </a:ext>
            </a:extLst>
          </p:cNvPr>
          <p:cNvSpPr txBox="1"/>
          <p:nvPr/>
        </p:nvSpPr>
        <p:spPr>
          <a:xfrm>
            <a:off x="1069338" y="6680611"/>
            <a:ext cx="4373991" cy="113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1920" tIns="121920" rIns="121920" bIns="121920">
            <a:spAutoFit/>
          </a:bodyPr>
          <a:lstStyle>
            <a:lvl1pPr defTabSz="2438400">
              <a:lnSpc>
                <a:spcPct val="90000"/>
              </a:lnSpc>
              <a:defRPr sz="32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Avg. call duration decreased by XX:XX</a:t>
            </a:r>
            <a:endParaRPr dirty="0"/>
          </a:p>
        </p:txBody>
      </p:sp>
      <p:sp>
        <p:nvSpPr>
          <p:cNvPr id="15" name="Triangle">
            <a:extLst>
              <a:ext uri="{FF2B5EF4-FFF2-40B4-BE49-F238E27FC236}">
                <a16:creationId xmlns:a16="http://schemas.microsoft.com/office/drawing/2014/main" id="{598EA80B-90AB-7D1E-6AB6-D7722F7DB378}"/>
              </a:ext>
            </a:extLst>
          </p:cNvPr>
          <p:cNvSpPr/>
          <p:nvPr/>
        </p:nvSpPr>
        <p:spPr>
          <a:xfrm rot="18900000">
            <a:off x="7586324" y="4841867"/>
            <a:ext cx="658813" cy="658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2A63F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1139DEA8-A9C7-D0D6-0625-F336DF21987A}"/>
              </a:ext>
            </a:extLst>
          </p:cNvPr>
          <p:cNvSpPr txBox="1"/>
          <p:nvPr/>
        </p:nvSpPr>
        <p:spPr>
          <a:xfrm>
            <a:off x="5867508" y="6714220"/>
            <a:ext cx="4373991" cy="113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121920" tIns="121920" rIns="121920" bIns="121920">
            <a:spAutoFit/>
          </a:bodyPr>
          <a:lstStyle>
            <a:lvl1pPr defTabSz="2438400">
              <a:lnSpc>
                <a:spcPct val="90000"/>
              </a:lnSpc>
              <a:defRPr sz="32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Difficult Interactions decreased by XX%</a:t>
            </a:r>
            <a:endParaRPr dirty="0"/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7D39ACD1-15D9-2066-E295-ABB4275B10EE}"/>
              </a:ext>
            </a:extLst>
          </p:cNvPr>
          <p:cNvSpPr txBox="1"/>
          <p:nvPr/>
        </p:nvSpPr>
        <p:spPr>
          <a:xfrm>
            <a:off x="10514919" y="6754332"/>
            <a:ext cx="4853942" cy="1132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defTabSz="2438400">
              <a:lnSpc>
                <a:spcPct val="90000"/>
              </a:lnSpc>
              <a:spcBef>
                <a:spcPts val="600"/>
              </a:spcBef>
              <a:defRPr sz="32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Explicit Satisfaction increased by XX%</a:t>
            </a:r>
            <a:endParaRPr dirty="0"/>
          </a:p>
        </p:txBody>
      </p:sp>
      <p:sp>
        <p:nvSpPr>
          <p:cNvPr id="20" name="Triangle">
            <a:extLst>
              <a:ext uri="{FF2B5EF4-FFF2-40B4-BE49-F238E27FC236}">
                <a16:creationId xmlns:a16="http://schemas.microsoft.com/office/drawing/2014/main" id="{F4709D30-D876-A772-3064-4E69DC80B19A}"/>
              </a:ext>
            </a:extLst>
          </p:cNvPr>
          <p:cNvSpPr/>
          <p:nvPr/>
        </p:nvSpPr>
        <p:spPr>
          <a:xfrm rot="18900000">
            <a:off x="12486539" y="4970582"/>
            <a:ext cx="715742" cy="715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5AC5A8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23" name="Line">
            <a:extLst>
              <a:ext uri="{FF2B5EF4-FFF2-40B4-BE49-F238E27FC236}">
                <a16:creationId xmlns:a16="http://schemas.microsoft.com/office/drawing/2014/main" id="{29D63B77-E563-5DFE-AB0B-714BEABC7CA5}"/>
              </a:ext>
            </a:extLst>
          </p:cNvPr>
          <p:cNvSpPr/>
          <p:nvPr/>
        </p:nvSpPr>
        <p:spPr>
          <a:xfrm>
            <a:off x="3073367" y="8025291"/>
            <a:ext cx="2" cy="947711"/>
          </a:xfrm>
          <a:prstGeom prst="line">
            <a:avLst/>
          </a:prstGeom>
          <a:ln w="50800" cap="rnd">
            <a:solidFill>
              <a:srgbClr val="FEFEFE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4" name="Line">
            <a:extLst>
              <a:ext uri="{FF2B5EF4-FFF2-40B4-BE49-F238E27FC236}">
                <a16:creationId xmlns:a16="http://schemas.microsoft.com/office/drawing/2014/main" id="{4CE3E641-2C73-B72B-35D1-943B72EEA6A8}"/>
              </a:ext>
            </a:extLst>
          </p:cNvPr>
          <p:cNvSpPr/>
          <p:nvPr/>
        </p:nvSpPr>
        <p:spPr>
          <a:xfrm>
            <a:off x="19478601" y="7875489"/>
            <a:ext cx="2" cy="947711"/>
          </a:xfrm>
          <a:prstGeom prst="line">
            <a:avLst/>
          </a:prstGeom>
          <a:ln w="50800" cap="rnd">
            <a:solidFill>
              <a:srgbClr val="FEFEFE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5" name="Line">
            <a:extLst>
              <a:ext uri="{FF2B5EF4-FFF2-40B4-BE49-F238E27FC236}">
                <a16:creationId xmlns:a16="http://schemas.microsoft.com/office/drawing/2014/main" id="{50A35B32-D347-5B69-7173-E558B9758B74}"/>
              </a:ext>
            </a:extLst>
          </p:cNvPr>
          <p:cNvSpPr/>
          <p:nvPr/>
        </p:nvSpPr>
        <p:spPr>
          <a:xfrm>
            <a:off x="8054504" y="8593451"/>
            <a:ext cx="2" cy="947710"/>
          </a:xfrm>
          <a:prstGeom prst="line">
            <a:avLst/>
          </a:prstGeom>
          <a:ln w="50800" cap="rnd">
            <a:solidFill>
              <a:srgbClr val="B3B2B4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0AE18B4-A964-CAE1-A892-09F915A4C003}"/>
              </a:ext>
            </a:extLst>
          </p:cNvPr>
          <p:cNvSpPr txBox="1"/>
          <p:nvPr/>
        </p:nvSpPr>
        <p:spPr>
          <a:xfrm>
            <a:off x="4311847" y="10266742"/>
            <a:ext cx="8075783" cy="978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defRPr sz="2800">
                <a:solidFill>
                  <a:srgbClr val="5AC5A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In </a:t>
            </a:r>
            <a:r>
              <a:rPr lang="en-US" sz="3200" b="1" dirty="0"/>
              <a:t>[Timeframe] </a:t>
            </a:r>
            <a:r>
              <a:rPr lang="en-US" sz="3200" dirty="0"/>
              <a:t>our teams increased Advocacy </a:t>
            </a:r>
            <a:r>
              <a:rPr lang="en-US" sz="3200" b="1" dirty="0"/>
              <a:t>X%</a:t>
            </a:r>
            <a:r>
              <a:rPr lang="en-US" sz="3200" dirty="0"/>
              <a:t> moving from </a:t>
            </a:r>
            <a:r>
              <a:rPr lang="en-US" sz="3200" b="1" dirty="0"/>
              <a:t>XX% </a:t>
            </a:r>
            <a:r>
              <a:rPr lang="en-US" sz="3200" dirty="0"/>
              <a:t>to </a:t>
            </a:r>
            <a:r>
              <a:rPr lang="en-US" sz="3200" b="1" dirty="0"/>
              <a:t>XX%</a:t>
            </a:r>
          </a:p>
        </p:txBody>
      </p:sp>
      <p:sp>
        <p:nvSpPr>
          <p:cNvPr id="48" name="Line">
            <a:extLst>
              <a:ext uri="{FF2B5EF4-FFF2-40B4-BE49-F238E27FC236}">
                <a16:creationId xmlns:a16="http://schemas.microsoft.com/office/drawing/2014/main" id="{434FEEC0-0B28-6E45-1CE6-658D528A029C}"/>
              </a:ext>
            </a:extLst>
          </p:cNvPr>
          <p:cNvSpPr/>
          <p:nvPr/>
        </p:nvSpPr>
        <p:spPr>
          <a:xfrm flipV="1">
            <a:off x="1159912" y="8417092"/>
            <a:ext cx="13641908" cy="16399"/>
          </a:xfrm>
          <a:prstGeom prst="line">
            <a:avLst/>
          </a:prstGeom>
          <a:ln w="50800" cap="rnd">
            <a:solidFill>
              <a:srgbClr val="B3B2B4"/>
            </a:solidFill>
            <a:custDash>
              <a:ds d="100000" sp="200000"/>
            </a:custDash>
          </a:ln>
        </p:spPr>
        <p:txBody>
          <a:bodyPr lIns="45718" tIns="45718" rIns="45718" bIns="45718"/>
          <a:lstStyle/>
          <a:p>
            <a:endParaRPr dirty="0"/>
          </a:p>
        </p:txBody>
      </p:sp>
      <p:sp>
        <p:nvSpPr>
          <p:cNvPr id="49" name="Triangle">
            <a:extLst>
              <a:ext uri="{FF2B5EF4-FFF2-40B4-BE49-F238E27FC236}">
                <a16:creationId xmlns:a16="http://schemas.microsoft.com/office/drawing/2014/main" id="{890D111D-ED0B-2D5C-875B-02DCC8265CDF}"/>
              </a:ext>
            </a:extLst>
          </p:cNvPr>
          <p:cNvSpPr/>
          <p:nvPr/>
        </p:nvSpPr>
        <p:spPr>
          <a:xfrm rot="18900000">
            <a:off x="2928599" y="4869192"/>
            <a:ext cx="658813" cy="658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2A63F5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F2D96DE9-E191-76B5-541B-62FEBCBA9561}"/>
              </a:ext>
            </a:extLst>
          </p:cNvPr>
          <p:cNvSpPr txBox="1"/>
          <p:nvPr/>
        </p:nvSpPr>
        <p:spPr>
          <a:xfrm>
            <a:off x="1141708" y="969666"/>
            <a:ext cx="4573266" cy="64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500" b="1">
                <a:solidFill>
                  <a:srgbClr val="2A63F5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TEMPLATE</a:t>
            </a:r>
            <a:endParaRPr dirty="0"/>
          </a:p>
        </p:txBody>
      </p:sp>
      <p:sp>
        <p:nvSpPr>
          <p:cNvPr id="5" name="A highly differentiated solution">
            <a:extLst>
              <a:ext uri="{FF2B5EF4-FFF2-40B4-BE49-F238E27FC236}">
                <a16:creationId xmlns:a16="http://schemas.microsoft.com/office/drawing/2014/main" id="{5632AA5C-A2B6-F3AE-E7D9-B0D95D99BE61}"/>
              </a:ext>
            </a:extLst>
          </p:cNvPr>
          <p:cNvSpPr txBox="1"/>
          <p:nvPr/>
        </p:nvSpPr>
        <p:spPr>
          <a:xfrm>
            <a:off x="1097113" y="1696648"/>
            <a:ext cx="15389075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algn="l" defTabSz="2438338">
              <a:lnSpc>
                <a:spcPct val="80000"/>
              </a:lnSpc>
              <a:defRPr sz="8500" spc="-170">
                <a:solidFill>
                  <a:srgbClr val="232323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/>
              <a:t>Our Results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extBox 17"/>
          <p:cNvSpPr txBox="1"/>
          <p:nvPr/>
        </p:nvSpPr>
        <p:spPr>
          <a:xfrm>
            <a:off x="1340571" y="1309775"/>
            <a:ext cx="17926804" cy="1453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>
            <a:lvl1pPr algn="l" defTabSz="2438400">
              <a:defRPr sz="85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Key elements of a Tethr Playbook</a:t>
            </a:r>
          </a:p>
        </p:txBody>
      </p:sp>
      <p:sp>
        <p:nvSpPr>
          <p:cNvPr id="240" name="TextBox 17"/>
          <p:cNvSpPr txBox="1"/>
          <p:nvPr/>
        </p:nvSpPr>
        <p:spPr>
          <a:xfrm>
            <a:off x="1427640" y="9633874"/>
            <a:ext cx="14201109" cy="1058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/>
          <a:p>
            <a:pPr algn="l" defTabSz="2438400">
              <a:defRPr b="1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Coaching ”Cheat Sheet” </a:t>
            </a:r>
          </a:p>
          <a:p>
            <a:pPr algn="l" defTabSz="2438400">
              <a:defRPr sz="26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Handout for coaches and agents to know exactly what to say/not say to move the needle</a:t>
            </a:r>
          </a:p>
        </p:txBody>
      </p:sp>
      <p:sp>
        <p:nvSpPr>
          <p:cNvPr id="241" name="TextBox 17"/>
          <p:cNvSpPr txBox="1"/>
          <p:nvPr/>
        </p:nvSpPr>
        <p:spPr>
          <a:xfrm>
            <a:off x="1427641" y="3112484"/>
            <a:ext cx="15856712" cy="1058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/>
          <a:p>
            <a:pPr algn="l" defTabSz="2438400">
              <a:defRPr b="1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Focal Point Introduction</a:t>
            </a:r>
          </a:p>
          <a:p>
            <a:pPr algn="l" defTabSz="2438400">
              <a:defRPr sz="26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What is the focus of your work in Tethr? What will these focal points do for your organization? </a:t>
            </a:r>
          </a:p>
        </p:txBody>
      </p:sp>
      <p:sp>
        <p:nvSpPr>
          <p:cNvPr id="242" name="TextBox 17"/>
          <p:cNvSpPr txBox="1"/>
          <p:nvPr/>
        </p:nvSpPr>
        <p:spPr>
          <a:xfrm>
            <a:off x="1427640" y="4584992"/>
            <a:ext cx="14103288" cy="1452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/>
          <a:p>
            <a:pPr algn="l" defTabSz="2438400">
              <a:defRPr b="1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Execution Plan &amp; Timeline </a:t>
            </a:r>
          </a:p>
          <a:p>
            <a:pPr algn="l" defTabSz="2438400">
              <a:defRPr sz="26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Include specific high-level milestones that both leadership &amp; coaching teams can expect. Set a deadline for reporting results of first sprint.</a:t>
            </a:r>
          </a:p>
        </p:txBody>
      </p:sp>
      <p:sp>
        <p:nvSpPr>
          <p:cNvPr id="243" name="TextBox 17"/>
          <p:cNvSpPr txBox="1"/>
          <p:nvPr/>
        </p:nvSpPr>
        <p:spPr>
          <a:xfrm>
            <a:off x="1427641" y="6602161"/>
            <a:ext cx="14201107" cy="105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/>
          <a:p>
            <a:pPr algn="l" defTabSz="2438400">
              <a:defRPr b="1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Detailed Focal Point Outline</a:t>
            </a:r>
          </a:p>
          <a:p>
            <a:pPr algn="l" defTabSz="2438400">
              <a:defRPr sz="26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Full outline of each focal point with detailed metrics &amp; execution plan. </a:t>
            </a:r>
          </a:p>
        </p:txBody>
      </p:sp>
      <p:sp>
        <p:nvSpPr>
          <p:cNvPr id="244" name="TextBox 17"/>
          <p:cNvSpPr txBox="1"/>
          <p:nvPr/>
        </p:nvSpPr>
        <p:spPr>
          <a:xfrm>
            <a:off x="1413232" y="8118017"/>
            <a:ext cx="20187924" cy="105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/>
          <a:p>
            <a:pPr algn="l" defTabSz="2438400">
              <a:defRPr b="1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Focal Point Dashboard </a:t>
            </a:r>
          </a:p>
          <a:p>
            <a:pPr algn="l" defTabSz="2438400">
              <a:defRPr sz="26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Screenshot of Tethr Dashboard supporting focal point with notes if needed.</a:t>
            </a:r>
          </a:p>
        </p:txBody>
      </p:sp>
      <p:pic>
        <p:nvPicPr>
          <p:cNvPr id="245" name="Intro.png" descr="Intr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8941" y="4363090"/>
            <a:ext cx="9826249" cy="824831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7">
            <a:extLst>
              <a:ext uri="{FF2B5EF4-FFF2-40B4-BE49-F238E27FC236}">
                <a16:creationId xmlns:a16="http://schemas.microsoft.com/office/drawing/2014/main" id="{8A56C1B0-D78E-4CA5-EE64-3E66F48DE999}"/>
              </a:ext>
            </a:extLst>
          </p:cNvPr>
          <p:cNvSpPr txBox="1"/>
          <p:nvPr/>
        </p:nvSpPr>
        <p:spPr>
          <a:xfrm>
            <a:off x="1413232" y="11103296"/>
            <a:ext cx="14201109" cy="1508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920" tIns="121920" rIns="121920" bIns="121920">
            <a:spAutoFit/>
          </a:bodyPr>
          <a:lstStyle/>
          <a:p>
            <a:pPr algn="l" defTabSz="2438400">
              <a:defRPr b="1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Results</a:t>
            </a:r>
            <a:endParaRPr dirty="0"/>
          </a:p>
          <a:p>
            <a:pPr algn="l" defTabSz="2438400">
              <a:defRPr sz="2600">
                <a:solidFill>
                  <a:srgbClr val="24232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Communicating results and the impact those results have had on high-level KPIs like handle time, customer experience, etc.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888</Words>
  <Application>Microsoft Macintosh PowerPoint</Application>
  <PresentationFormat>Custom</PresentationFormat>
  <Paragraphs>115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Helvetica</vt:lpstr>
      <vt:lpstr>Helvetica Light</vt:lpstr>
      <vt:lpstr>Helvetica Neue</vt:lpstr>
      <vt:lpstr>Helvetica Neue Light</vt:lpstr>
      <vt:lpstr>Helvetica Neue Medium</vt:lpstr>
      <vt:lpstr>Karla Regular Regular</vt:lpstr>
      <vt:lpstr>Roboto Light</vt:lpstr>
      <vt:lpstr>Roboto Regular</vt:lpstr>
      <vt:lpstr>Source Serif Pro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Kaley Brown</cp:lastModifiedBy>
  <cp:revision>48</cp:revision>
  <dcterms:modified xsi:type="dcterms:W3CDTF">2022-09-07T19:48:22Z</dcterms:modified>
</cp:coreProperties>
</file>